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6" r:id="rId4"/>
    <p:sldId id="267" r:id="rId5"/>
    <p:sldId id="268" r:id="rId6"/>
    <p:sldId id="269" r:id="rId7"/>
    <p:sldId id="264" r:id="rId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k-SK" smtClean="0"/>
              <a:t>Kliknite sem a upravte štýl predlohy nadpisov.</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
        <p:nvSpPr>
          <p:cNvPr id="30" name="Zástupný symbol dátumu 29"/>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19" name="Zástupný symbol päty 18"/>
          <p:cNvSpPr>
            <a:spLocks noGrp="1"/>
          </p:cNvSpPr>
          <p:nvPr>
            <p:ph type="ftr" sz="quarter" idx="11"/>
          </p:nvPr>
        </p:nvSpPr>
        <p:spPr/>
        <p:txBody>
          <a:bodyPr/>
          <a:lstStyle/>
          <a:p>
            <a:endParaRPr lang="sk-SK"/>
          </a:p>
        </p:txBody>
      </p:sp>
      <p:sp>
        <p:nvSpPr>
          <p:cNvPr id="27" name="Zástupný symbol čísla snímky 2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914401"/>
            <a:ext cx="2057400" cy="5211763"/>
          </a:xfrm>
        </p:spPr>
        <p:txBody>
          <a:bodyPr vert="eaVer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914401"/>
            <a:ext cx="6019800" cy="5211763"/>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obsahu 2"/>
          <p:cNvSpPr>
            <a:spLocks noGrp="1"/>
          </p:cNvSpPr>
          <p:nvPr>
            <p:ph idx="1"/>
          </p:nvPr>
        </p:nvSpPr>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sk-SK" smtClean="0"/>
              <a:t>Kliknite sem a upravte štýl predlohy nadpisov.</a:t>
            </a:r>
            <a:endParaRPr kumimoji="0" lang="en-US"/>
          </a:p>
        </p:txBody>
      </p:sp>
      <p:sp>
        <p:nvSpPr>
          <p:cNvPr id="3" name="Zástupný symbol obsah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5" name="Zástupný symbol obsah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k-SK" smtClean="0"/>
              <a:t>Kliknite sem a upravte štýl predlohy nadpisov.</a:t>
            </a:r>
            <a:endParaRPr kumimoji="0" lang="en-US"/>
          </a:p>
        </p:txBody>
      </p:sp>
      <p:sp>
        <p:nvSpPr>
          <p:cNvPr id="3" name="Zástupný symbol dátumu 2"/>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k-SK" smtClean="0"/>
              <a:t>Kliknite sem a upravte štýly predlohy textu.</a:t>
            </a:r>
          </a:p>
        </p:txBody>
      </p:sp>
      <p:sp>
        <p:nvSpPr>
          <p:cNvPr id="4" name="Zástupný symbol obsah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9" name="Obdĺžnik s jedným odstrihnutým a zaobleným roho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uhlý trojuho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k-SK" smtClean="0"/>
              <a:t>Kliknite sem a upravte štýl predlohy nadpisov.</a:t>
            </a:r>
            <a:endParaRPr kumimoji="0" lang="en-US"/>
          </a:p>
        </p:txBody>
      </p:sp>
      <p:sp>
        <p:nvSpPr>
          <p:cNvPr id="4" name="Zástupný symbol tex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k-SK" smtClean="0"/>
              <a:t>Kliknite sem a upravte štýly predlohy textu.</a:t>
            </a:r>
          </a:p>
        </p:txBody>
      </p:sp>
      <p:sp>
        <p:nvSpPr>
          <p:cNvPr id="5" name="Zástupný symbol dátumu 4"/>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a:xfrm>
            <a:off x="8077200" y="6356350"/>
            <a:ext cx="609600" cy="365125"/>
          </a:xfrm>
        </p:spPr>
        <p:txBody>
          <a:bodyPr/>
          <a:lstStyle/>
          <a:p>
            <a:fld id="{D6463108-0728-4F2C-A3A7-356034624A9C}" type="slidenum">
              <a:rPr lang="sk-SK" smtClean="0"/>
              <a:pPr/>
              <a:t>‹#›</a:t>
            </a:fld>
            <a:endParaRPr lang="sk-SK"/>
          </a:p>
        </p:txBody>
      </p:sp>
      <p:sp>
        <p:nvSpPr>
          <p:cNvPr id="3" name="Zástupný symbol obrázka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k-SK" smtClean="0"/>
              <a:t>Ak chcete pridať obrázok, kliknite na ikonu</a:t>
            </a:r>
            <a:endParaRPr kumimoji="0" lang="en-US" dirty="0"/>
          </a:p>
        </p:txBody>
      </p:sp>
      <p:sp>
        <p:nvSpPr>
          <p:cNvPr id="10" name="Voľná form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ľná form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Voľná form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ľná form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nadpis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k-SK" smtClean="0"/>
              <a:t>Kliknite sem a upravte štýl predlohy nadpisov.</a:t>
            </a:r>
            <a:endParaRPr kumimoji="0" lang="en-US"/>
          </a:p>
        </p:txBody>
      </p:sp>
      <p:sp>
        <p:nvSpPr>
          <p:cNvPr id="30" name="Zástupný symbol tex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0" name="Zástupný symbol dátumu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812B65-9A1B-42FF-8DDA-365A2B0950AF}" type="datetimeFigureOut">
              <a:rPr lang="sk-SK" smtClean="0"/>
              <a:pPr/>
              <a:t>10. 11. 2011</a:t>
            </a:fld>
            <a:endParaRPr lang="sk-SK"/>
          </a:p>
        </p:txBody>
      </p:sp>
      <p:sp>
        <p:nvSpPr>
          <p:cNvPr id="22" name="Zástupný symbol päty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k-SK"/>
          </a:p>
        </p:txBody>
      </p:sp>
      <p:sp>
        <p:nvSpPr>
          <p:cNvPr id="18" name="Zástupný symbol čísla snímky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463108-0728-4F2C-A3A7-356034624A9C}" type="slidenum">
              <a:rPr lang="sk-SK" smtClean="0"/>
              <a:pPr/>
              <a:t>‹#›</a:t>
            </a:fld>
            <a:endParaRPr lang="sk-SK"/>
          </a:p>
        </p:txBody>
      </p:sp>
      <p:grpSp>
        <p:nvGrpSpPr>
          <p:cNvPr id="2" name="Skupina 1"/>
          <p:cNvGrpSpPr/>
          <p:nvPr/>
        </p:nvGrpSpPr>
        <p:grpSpPr>
          <a:xfrm>
            <a:off x="-19017" y="202408"/>
            <a:ext cx="9180548" cy="649224"/>
            <a:chOff x="-19045" y="216550"/>
            <a:chExt cx="9180548" cy="649224"/>
          </a:xfrm>
        </p:grpSpPr>
        <p:sp>
          <p:nvSpPr>
            <p:cNvPr id="12" name="Voľná form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ľná form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t.wikipedia.org/wiki/Golfo_di_Napoli" TargetMode="External"/><Relationship Id="rId7" Type="http://schemas.openxmlformats.org/officeDocument/2006/relationships/image" Target="../media/image6.png"/><Relationship Id="rId2" Type="http://schemas.openxmlformats.org/officeDocument/2006/relationships/hyperlink" Target="http://it.wikipedia.org/wiki/Area_metropolitana_di_Napoli"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it.wikipedia.org/wiki/Appennin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3400" y="2819400"/>
            <a:ext cx="8229600" cy="838200"/>
          </a:xfrm>
          <a:ln>
            <a:noFill/>
          </a:ln>
        </p:spPr>
        <p:txBody>
          <a:bodyPr>
            <a:normAutofit/>
          </a:bodyPr>
          <a:lstStyle/>
          <a:p>
            <a:pPr algn="ctr"/>
            <a:r>
              <a:rPr lang="sk-SK" sz="4000" dirty="0" err="1" smtClean="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rPr>
              <a:t>Luogo</a:t>
            </a:r>
            <a:r>
              <a:rPr lang="sk-SK" sz="4000" dirty="0" smtClean="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rPr>
              <a:t> </a:t>
            </a:r>
            <a:r>
              <a:rPr lang="sk-SK" sz="4000" dirty="0" err="1" smtClean="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rPr>
              <a:t>del</a:t>
            </a:r>
            <a:r>
              <a:rPr lang="sk-SK" sz="4000" dirty="0" smtClean="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rPr>
              <a:t> nostro </a:t>
            </a:r>
            <a:r>
              <a:rPr lang="sk-SK" sz="4000" dirty="0" err="1" smtClean="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rPr>
              <a:t>soggiorno</a:t>
            </a:r>
            <a:endParaRPr lang="sk-SK" sz="4000" dirty="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0" y="381000"/>
            <a:ext cx="2209800" cy="52322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sk-SK" sz="2800" b="1" spc="150" dirty="0" smtClean="0">
                <a:ln w="11430"/>
                <a:solidFill>
                  <a:srgbClr val="F8F8F8"/>
                </a:solidFill>
                <a:effectLst>
                  <a:outerShdw blurRad="25400" algn="tl" rotWithShape="0">
                    <a:srgbClr val="000000">
                      <a:alpha val="43000"/>
                    </a:srgbClr>
                  </a:outerShdw>
                </a:effectLst>
              </a:rPr>
              <a:t>HISTORY</a:t>
            </a:r>
            <a:endParaRPr lang="sk-SK" sz="2800" b="1" spc="150" dirty="0">
              <a:ln w="11430"/>
              <a:solidFill>
                <a:srgbClr val="F8F8F8"/>
              </a:solidFill>
              <a:effectLst>
                <a:outerShdw blurRad="25400" algn="tl" rotWithShape="0">
                  <a:srgbClr val="000000">
                    <a:alpha val="43000"/>
                  </a:srgbClr>
                </a:outerShdw>
              </a:effectLst>
            </a:endParaRPr>
          </a:p>
        </p:txBody>
      </p:sp>
      <p:sp>
        <p:nvSpPr>
          <p:cNvPr id="8" name="Zástupný symbol obsahu 7"/>
          <p:cNvSpPr>
            <a:spLocks noGrp="1"/>
          </p:cNvSpPr>
          <p:nvPr>
            <p:ph idx="1"/>
          </p:nvPr>
        </p:nvSpPr>
        <p:spPr>
          <a:xfrm>
            <a:off x="0" y="990600"/>
            <a:ext cx="8686800" cy="1828800"/>
          </a:xfrm>
        </p:spPr>
        <p:txBody>
          <a:bodyPr>
            <a:normAutofit/>
          </a:bodyPr>
          <a:lstStyle/>
          <a:p>
            <a:pPr>
              <a:buFont typeface="Arial" pitchFamily="34" charset="0"/>
              <a:buChar char="•"/>
            </a:pPr>
            <a:r>
              <a:rPr lang="it-IT" sz="1600" dirty="0" smtClean="0"/>
              <a:t>La città e dintorni erano di proprietà della famiglia Acquaviva, che, essendo pressato da enormi debiti, ha venduto tutto il paese alla famiglia reale. La famiglia reale quindi selezionato Caserta per la costruzione del loro nuovo palazzo, che, essendo in terra è stato visto come più difendibile rispetto alla precedente palazzo di fronte al Golfo di Napoli</a:t>
            </a:r>
            <a:endParaRPr lang="sk-SK" sz="1600" dirty="0" smtClean="0"/>
          </a:p>
          <a:p>
            <a:pPr>
              <a:buFont typeface="Arial" pitchFamily="34" charset="0"/>
              <a:buChar char="•"/>
            </a:pPr>
            <a:r>
              <a:rPr lang="it-IT" sz="1600" dirty="0" smtClean="0"/>
              <a:t>La popolazione originaria spostato da Casertavecchia al sito corrente nel 16 ° secolo</a:t>
            </a:r>
            <a:endParaRPr lang="sk-SK" dirty="0"/>
          </a:p>
        </p:txBody>
      </p:sp>
      <p:sp>
        <p:nvSpPr>
          <p:cNvPr id="9" name="BlokTextu 8"/>
          <p:cNvSpPr txBox="1"/>
          <p:nvPr/>
        </p:nvSpPr>
        <p:spPr>
          <a:xfrm>
            <a:off x="0" y="2514600"/>
            <a:ext cx="7391400" cy="52322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sk-SK" sz="2800" b="1" spc="150" dirty="0" smtClean="0">
                <a:ln w="11430"/>
                <a:solidFill>
                  <a:srgbClr val="F8F8F8"/>
                </a:solidFill>
                <a:effectLst>
                  <a:outerShdw blurRad="25400" algn="tl" rotWithShape="0">
                    <a:srgbClr val="000000">
                      <a:alpha val="43000"/>
                    </a:srgbClr>
                  </a:outerShdw>
                </a:effectLst>
              </a:rPr>
              <a:t>CASERTA</a:t>
            </a:r>
            <a:endParaRPr lang="sk-SK" sz="2800" b="1" spc="150" dirty="0">
              <a:ln w="11430"/>
              <a:solidFill>
                <a:srgbClr val="F8F8F8"/>
              </a:solidFill>
              <a:effectLst>
                <a:outerShdw blurRad="25400" algn="tl" rotWithShape="0">
                  <a:srgbClr val="000000">
                    <a:alpha val="43000"/>
                  </a:srgbClr>
                </a:outerShdw>
              </a:effectLst>
            </a:endParaRPr>
          </a:p>
        </p:txBody>
      </p:sp>
      <p:sp>
        <p:nvSpPr>
          <p:cNvPr id="13" name="BlokTextu 12"/>
          <p:cNvSpPr txBox="1"/>
          <p:nvPr/>
        </p:nvSpPr>
        <p:spPr>
          <a:xfrm>
            <a:off x="0" y="2971800"/>
            <a:ext cx="8458200" cy="1077218"/>
          </a:xfrm>
          <a:prstGeom prst="rect">
            <a:avLst/>
          </a:prstGeom>
          <a:noFill/>
        </p:spPr>
        <p:txBody>
          <a:bodyPr wrap="square" rtlCol="0">
            <a:spAutoFit/>
          </a:bodyPr>
          <a:lstStyle/>
          <a:p>
            <a:pPr>
              <a:buFont typeface="Arial" pitchFamily="34" charset="0"/>
              <a:buChar char="•"/>
            </a:pPr>
            <a:r>
              <a:rPr lang="it-IT" sz="1600" dirty="0" smtClean="0"/>
              <a:t>Si trova nella parte meridionale d'Italia (40 km a nord di Napoli), fa parte della metropoli italiana.</a:t>
            </a:r>
            <a:endParaRPr lang="sk-SK" sz="1600" dirty="0" smtClean="0"/>
          </a:p>
          <a:p>
            <a:pPr>
              <a:buFont typeface="Arial" pitchFamily="34" charset="0"/>
              <a:buChar char="•"/>
            </a:pPr>
            <a:r>
              <a:rPr lang="en-US" sz="1600" dirty="0" err="1" smtClean="0"/>
              <a:t>Popolazione</a:t>
            </a:r>
            <a:r>
              <a:rPr lang="en-US" sz="1600" dirty="0" smtClean="0"/>
              <a:t>: circa 79,488</a:t>
            </a:r>
            <a:endParaRPr lang="sk-SK" sz="1600" dirty="0" smtClean="0"/>
          </a:p>
          <a:p>
            <a:pPr>
              <a:buFont typeface="Arial" pitchFamily="34" charset="0"/>
              <a:buChar char="•"/>
            </a:pPr>
            <a:r>
              <a:rPr lang="en-US" sz="1600" dirty="0" err="1" smtClean="0"/>
              <a:t>Superficie</a:t>
            </a:r>
            <a:r>
              <a:rPr lang="en-US" sz="1600" dirty="0" smtClean="0"/>
              <a:t>: 53 km²</a:t>
            </a:r>
            <a:endParaRPr lang="sk-SK" dirty="0"/>
          </a:p>
        </p:txBody>
      </p:sp>
      <p:sp>
        <p:nvSpPr>
          <p:cNvPr id="14" name="BlokTextu 13"/>
          <p:cNvSpPr txBox="1"/>
          <p:nvPr/>
        </p:nvSpPr>
        <p:spPr>
          <a:xfrm>
            <a:off x="0" y="3962400"/>
            <a:ext cx="7391400" cy="52322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sk-SK" sz="2800" b="1" spc="150" dirty="0" smtClean="0">
                <a:ln w="11430"/>
                <a:solidFill>
                  <a:srgbClr val="F8F8F8"/>
                </a:solidFill>
                <a:effectLst>
                  <a:outerShdw blurRad="25400" algn="tl" rotWithShape="0">
                    <a:srgbClr val="000000">
                      <a:alpha val="43000"/>
                    </a:srgbClr>
                  </a:outerShdw>
                </a:effectLst>
              </a:rPr>
              <a:t>PALAZZO CASERTA</a:t>
            </a:r>
            <a:endParaRPr lang="sk-SK" sz="2800" b="1" spc="150" dirty="0">
              <a:ln w="11430"/>
              <a:solidFill>
                <a:srgbClr val="F8F8F8"/>
              </a:solidFill>
              <a:effectLst>
                <a:outerShdw blurRad="25400" algn="tl" rotWithShape="0">
                  <a:srgbClr val="000000">
                    <a:alpha val="43000"/>
                  </a:srgbClr>
                </a:outerShdw>
              </a:effectLst>
            </a:endParaRPr>
          </a:p>
        </p:txBody>
      </p:sp>
      <p:sp>
        <p:nvSpPr>
          <p:cNvPr id="15" name="BlokTextu 14"/>
          <p:cNvSpPr txBox="1"/>
          <p:nvPr/>
        </p:nvSpPr>
        <p:spPr>
          <a:xfrm>
            <a:off x="0" y="4419600"/>
            <a:ext cx="9144000" cy="584775"/>
          </a:xfrm>
          <a:prstGeom prst="rect">
            <a:avLst/>
          </a:prstGeom>
          <a:noFill/>
        </p:spPr>
        <p:txBody>
          <a:bodyPr wrap="square" rtlCol="0">
            <a:spAutoFit/>
          </a:bodyPr>
          <a:lstStyle/>
          <a:p>
            <a:pPr>
              <a:buFont typeface="Arial" pitchFamily="34" charset="0"/>
              <a:buChar char="•"/>
            </a:pPr>
            <a:r>
              <a:rPr lang="it-IT" sz="1600" dirty="0" smtClean="0"/>
              <a:t>L'ex residenza r</a:t>
            </a:r>
            <a:r>
              <a:rPr lang="it-IT" sz="1600" i="1" dirty="0" smtClean="0"/>
              <a:t>re nel Sud Italia</a:t>
            </a:r>
            <a:endParaRPr lang="sk-SK" sz="1600" i="1" dirty="0" smtClean="0"/>
          </a:p>
          <a:p>
            <a:pPr>
              <a:buFont typeface="Arial" pitchFamily="34" charset="0"/>
              <a:buChar char="•"/>
            </a:pPr>
            <a:r>
              <a:rPr lang="it-IT" sz="1600" i="1" dirty="0" smtClean="0"/>
              <a:t>È stato costruito per </a:t>
            </a:r>
            <a:r>
              <a:rPr lang="it-IT" sz="1600" dirty="0" smtClean="0"/>
              <a:t>eale la famiglia reale borbonico di Napoli</a:t>
            </a:r>
            <a:endParaRPr lang="sk-SK" dirty="0"/>
          </a:p>
        </p:txBody>
      </p:sp>
      <p:sp>
        <p:nvSpPr>
          <p:cNvPr id="16" name="BlokTextu 15"/>
          <p:cNvSpPr txBox="1"/>
          <p:nvPr/>
        </p:nvSpPr>
        <p:spPr>
          <a:xfrm>
            <a:off x="0" y="4953000"/>
            <a:ext cx="7391400" cy="52322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sk-SK" sz="2800" b="1" spc="150" dirty="0" smtClean="0">
                <a:ln w="11430"/>
                <a:solidFill>
                  <a:srgbClr val="F8F8F8"/>
                </a:solidFill>
                <a:effectLst>
                  <a:outerShdw blurRad="25400" algn="tl" rotWithShape="0">
                    <a:srgbClr val="000000">
                      <a:alpha val="43000"/>
                    </a:srgbClr>
                  </a:outerShdw>
                </a:effectLst>
              </a:rPr>
              <a:t>CASERTAVECCHIA</a:t>
            </a:r>
            <a:endParaRPr lang="sk-SK" sz="2800" b="1" spc="150" dirty="0">
              <a:ln w="11430"/>
              <a:solidFill>
                <a:srgbClr val="F8F8F8"/>
              </a:solidFill>
              <a:effectLst>
                <a:outerShdw blurRad="25400" algn="tl" rotWithShape="0">
                  <a:srgbClr val="000000">
                    <a:alpha val="43000"/>
                  </a:srgbClr>
                </a:outerShdw>
              </a:effectLst>
            </a:endParaRPr>
          </a:p>
        </p:txBody>
      </p:sp>
      <p:sp>
        <p:nvSpPr>
          <p:cNvPr id="17" name="Obdĺžnik 16"/>
          <p:cNvSpPr/>
          <p:nvPr/>
        </p:nvSpPr>
        <p:spPr>
          <a:xfrm>
            <a:off x="0" y="5426839"/>
            <a:ext cx="8534400" cy="1077218"/>
          </a:xfrm>
          <a:prstGeom prst="rect">
            <a:avLst/>
          </a:prstGeom>
        </p:spPr>
        <p:txBody>
          <a:bodyPr wrap="square">
            <a:spAutoFit/>
          </a:bodyPr>
          <a:lstStyle/>
          <a:p>
            <a:pPr>
              <a:buFont typeface="Arial" pitchFamily="34" charset="0"/>
              <a:buChar char="•"/>
            </a:pPr>
            <a:r>
              <a:rPr lang="sk-SK" sz="1600" dirty="0" err="1" smtClean="0"/>
              <a:t>Borgo</a:t>
            </a:r>
            <a:r>
              <a:rPr lang="sk-SK" sz="1600" dirty="0" smtClean="0"/>
              <a:t> </a:t>
            </a:r>
            <a:r>
              <a:rPr lang="sk-SK" sz="1600" dirty="0" err="1" smtClean="0"/>
              <a:t>Medievale</a:t>
            </a:r>
            <a:endParaRPr lang="sk-SK" sz="1600" dirty="0" smtClean="0"/>
          </a:p>
          <a:p>
            <a:pPr>
              <a:buFont typeface="Arial" pitchFamily="34" charset="0"/>
              <a:buChar char="•"/>
            </a:pPr>
            <a:r>
              <a:rPr lang="it-IT" sz="1600" dirty="0" smtClean="0"/>
              <a:t>Casertavecchia è tradotto come " Casertavecchia „</a:t>
            </a:r>
            <a:endParaRPr lang="sk-SK" sz="1600" dirty="0" smtClean="0"/>
          </a:p>
          <a:p>
            <a:pPr>
              <a:buFont typeface="Arial" pitchFamily="34" charset="0"/>
              <a:buChar char="•"/>
            </a:pPr>
            <a:r>
              <a:rPr lang="it-IT" sz="1600" dirty="0" smtClean="0"/>
              <a:t>In presenza di ben conosce punto turistico</a:t>
            </a:r>
            <a:endParaRPr lang="sk-SK" sz="1600" dirty="0" smtClean="0"/>
          </a:p>
          <a:p>
            <a:pPr>
              <a:buFont typeface="Arial" pitchFamily="34" charset="0"/>
              <a:buChar char="•"/>
            </a:pPr>
            <a:r>
              <a:rPr lang="it-IT" sz="1600" dirty="0" smtClean="0"/>
              <a:t>Da vedere: Chiesa, Campanile, resti del castello originale</a:t>
            </a:r>
            <a:endParaRPr lang="sk-SK" sz="1600" dirty="0" smtClean="0"/>
          </a:p>
        </p:txBody>
      </p:sp>
      <p:pic>
        <p:nvPicPr>
          <p:cNvPr id="20" name="Picture 3"/>
          <p:cNvPicPr>
            <a:picLocks noChangeAspect="1" noChangeArrowheads="1"/>
          </p:cNvPicPr>
          <p:nvPr/>
        </p:nvPicPr>
        <p:blipFill>
          <a:blip r:embed="rId2" cstate="print"/>
          <a:srcRect/>
          <a:stretch>
            <a:fillRect/>
          </a:stretch>
        </p:blipFill>
        <p:spPr bwMode="auto">
          <a:xfrm>
            <a:off x="6629400" y="3657600"/>
            <a:ext cx="1981200" cy="1314196"/>
          </a:xfrm>
          <a:prstGeom prst="rect">
            <a:avLst/>
          </a:prstGeom>
          <a:noFill/>
          <a:ln w="9525">
            <a:noFill/>
            <a:miter lim="800000"/>
            <a:headEnd/>
            <a:tailEnd/>
          </a:ln>
        </p:spPr>
      </p:pic>
      <p:sp>
        <p:nvSpPr>
          <p:cNvPr id="21" name="BlokTextu 20"/>
          <p:cNvSpPr txBox="1"/>
          <p:nvPr/>
        </p:nvSpPr>
        <p:spPr>
          <a:xfrm>
            <a:off x="6248400" y="3276600"/>
            <a:ext cx="2667000" cy="615553"/>
          </a:xfrm>
          <a:prstGeom prst="rect">
            <a:avLst/>
          </a:prstGeom>
          <a:noFill/>
        </p:spPr>
        <p:txBody>
          <a:bodyPr wrap="square" rtlCol="0">
            <a:spAutoFit/>
          </a:bodyPr>
          <a:lstStyle/>
          <a:p>
            <a:pPr algn="ctr"/>
            <a:r>
              <a:rPr lang="sk-SK" sz="1600" b="1" spc="150" dirty="0" smtClean="0">
                <a:ln w="11430"/>
                <a:solidFill>
                  <a:schemeClr val="bg1"/>
                </a:solidFill>
                <a:effectLst>
                  <a:outerShdw blurRad="25400" algn="tl" rotWithShape="0">
                    <a:srgbClr val="000000">
                      <a:alpha val="43000"/>
                    </a:srgbClr>
                  </a:outerShdw>
                </a:effectLst>
              </a:rPr>
              <a:t>PALAZZO CASERTA</a:t>
            </a:r>
          </a:p>
          <a:p>
            <a:pPr algn="ctr"/>
            <a:endParaRPr lang="sk-SK" dirty="0"/>
          </a:p>
        </p:txBody>
      </p:sp>
      <p:pic>
        <p:nvPicPr>
          <p:cNvPr id="22" name="Picture 3"/>
          <p:cNvPicPr>
            <a:picLocks noChangeAspect="1" noChangeArrowheads="1"/>
          </p:cNvPicPr>
          <p:nvPr/>
        </p:nvPicPr>
        <p:blipFill>
          <a:blip r:embed="rId3" cstate="print"/>
          <a:srcRect/>
          <a:stretch>
            <a:fillRect/>
          </a:stretch>
        </p:blipFill>
        <p:spPr bwMode="auto">
          <a:xfrm>
            <a:off x="6629400" y="5410200"/>
            <a:ext cx="1981200" cy="1323802"/>
          </a:xfrm>
          <a:prstGeom prst="rect">
            <a:avLst/>
          </a:prstGeom>
          <a:noFill/>
          <a:ln w="9525">
            <a:noFill/>
            <a:miter lim="800000"/>
            <a:headEnd/>
            <a:tailEnd/>
          </a:ln>
        </p:spPr>
      </p:pic>
      <p:sp>
        <p:nvSpPr>
          <p:cNvPr id="23" name="BlokTextu 22"/>
          <p:cNvSpPr txBox="1"/>
          <p:nvPr/>
        </p:nvSpPr>
        <p:spPr>
          <a:xfrm>
            <a:off x="6248400" y="5029200"/>
            <a:ext cx="2590800" cy="615553"/>
          </a:xfrm>
          <a:prstGeom prst="rect">
            <a:avLst/>
          </a:prstGeom>
          <a:noFill/>
        </p:spPr>
        <p:txBody>
          <a:bodyPr wrap="square" rtlCol="0">
            <a:spAutoFit/>
          </a:bodyPr>
          <a:lstStyle/>
          <a:p>
            <a:pPr algn="ctr"/>
            <a:r>
              <a:rPr lang="sk-SK" sz="1600" b="1" spc="150" dirty="0" smtClean="0">
                <a:ln w="11430">
                  <a:solidFill>
                    <a:schemeClr val="bg1"/>
                  </a:solidFill>
                </a:ln>
                <a:effectLst>
                  <a:outerShdw blurRad="25400" algn="tl" rotWithShape="0">
                    <a:srgbClr val="000000">
                      <a:alpha val="43000"/>
                    </a:srgbClr>
                  </a:outerShdw>
                </a:effectLst>
              </a:rPr>
              <a:t>CASERTAVECCHIA</a:t>
            </a:r>
          </a:p>
          <a:p>
            <a:pPr algn="ctr"/>
            <a:endParaRPr lang="sk-SK" dirty="0"/>
          </a:p>
        </p:txBody>
      </p:sp>
      <p:sp>
        <p:nvSpPr>
          <p:cNvPr id="18" name="Nadpis 1"/>
          <p:cNvSpPr txBox="1">
            <a:spLocks/>
          </p:cNvSpPr>
          <p:nvPr/>
        </p:nvSpPr>
        <p:spPr>
          <a:xfrm>
            <a:off x="3429000" y="0"/>
            <a:ext cx="3810000" cy="838200"/>
          </a:xfrm>
          <a:prstGeom prst="rect">
            <a:avLst/>
          </a:prstGeom>
          <a:ln>
            <a:noFill/>
          </a:ln>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k-SK" sz="5400" b="0" i="0" u="none" strike="noStrike" kern="1200" cap="none" spc="0" normalizeH="0" noProof="0" dirty="0" smtClean="0">
                <a:ln w="17780" cmpd="sng">
                  <a:noFill/>
                  <a:prstDash val="solid"/>
                  <a:miter lim="800000"/>
                </a:ln>
                <a:solidFill>
                  <a:schemeClr val="tx2"/>
                </a:solidFill>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rPr>
              <a:t>CASERTA</a:t>
            </a:r>
            <a:endParaRPr kumimoji="0" lang="sk-SK" sz="5400" b="0" i="0" u="none" strike="noStrike" kern="1200" cap="none" spc="0" normalizeH="0" noProof="0" dirty="0">
              <a:ln w="17780" cmpd="sng">
                <a:noFill/>
                <a:prstDash val="solid"/>
                <a:miter lim="800000"/>
              </a:ln>
              <a:solidFill>
                <a:schemeClr val="tx2"/>
              </a:solidFill>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Nadpis 1"/>
          <p:cNvSpPr txBox="1">
            <a:spLocks/>
          </p:cNvSpPr>
          <p:nvPr/>
        </p:nvSpPr>
        <p:spPr>
          <a:xfrm>
            <a:off x="2362200" y="457200"/>
            <a:ext cx="5257800" cy="9144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5000" b="0" i="0" u="none" strike="noStrike" kern="1200" cap="none" spc="0" normalizeH="0" baseline="0" noProof="0" dirty="0" err="1" smtClean="0">
                <a:ln>
                  <a:noFill/>
                </a:ln>
                <a:solidFill>
                  <a:schemeClr val="tx2"/>
                </a:solidFill>
                <a:effectLst/>
                <a:uLnTx/>
                <a:uFillTx/>
                <a:latin typeface="Century Schoolbook" pitchFamily="18" charset="0"/>
                <a:ea typeface="+mj-ea"/>
                <a:cs typeface="Arial" pitchFamily="34" charset="0"/>
              </a:rPr>
              <a:t>Napoli</a:t>
            </a:r>
            <a:endParaRPr kumimoji="0" lang="sk-SK" sz="5000" b="0" i="0" u="none" strike="noStrike" kern="1200" cap="none" spc="0" normalizeH="0" baseline="0" noProof="0" dirty="0">
              <a:ln>
                <a:noFill/>
              </a:ln>
              <a:solidFill>
                <a:schemeClr val="tx2"/>
              </a:solidFill>
              <a:effectLst/>
              <a:uLnTx/>
              <a:uFillTx/>
              <a:latin typeface="Century Schoolbook" pitchFamily="18" charset="0"/>
              <a:ea typeface="+mj-ea"/>
              <a:cs typeface="Arial" pitchFamily="34" charset="0"/>
            </a:endParaRPr>
          </a:p>
        </p:txBody>
      </p:sp>
      <p:sp>
        <p:nvSpPr>
          <p:cNvPr id="26" name="Podnadpis 2"/>
          <p:cNvSpPr txBox="1">
            <a:spLocks/>
          </p:cNvSpPr>
          <p:nvPr/>
        </p:nvSpPr>
        <p:spPr>
          <a:xfrm>
            <a:off x="971600" y="1412776"/>
            <a:ext cx="7344816" cy="4536504"/>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it-IT" sz="1900" b="1"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Napoli</a:t>
            </a:r>
            <a:r>
              <a:rPr kumimoji="0" lang="sk-SK" sz="1900" b="1"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it-IT"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in</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napoleano</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è un</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comune</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italiano</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di 957.637 abitanti,</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capolugo</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della</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provincia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omonima</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e della </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r</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egione</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Campania</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.È il</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terzo</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comune</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italiano</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per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popolaziione</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dopo</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Roma</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e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Milano</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 ed è il cuore di un</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hlinkClick r:id="rId2" tooltip="Area metropolitana di Napoli"/>
              </a:rPr>
              <a:t>‚</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area</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metropolitana</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ad elevata densità abitativa, tra le più popolose d'Italia e d'Europa.</a:t>
            </a:r>
            <a:endPar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sk-SK" sz="1900" b="1"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Territorio</a:t>
            </a:r>
            <a:r>
              <a:rPr kumimoji="0" lang="sk-SK" sz="1900" b="1"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Napoli sorge vicino al centro dell</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hlinkClick r:id="rId3" tooltip="Golfo di Napoli"/>
              </a:rPr>
              <a:t>‚</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omonimo</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golfo</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dominato dal massiccio vulcanico del</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Vesuvio</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e delimitato ad est dalla</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ponisola</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sorrentina</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con</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Pnta</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Campanella</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ad ovest dal</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golfo</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di</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Pozzuoli</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con</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Capo</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Miseno</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 settentrione dalle appendici dell</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hlinkClick r:id="rId4" tooltip="Appennini"/>
              </a:rPr>
              <a:t>‚</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Appennino</a:t>
            </a:r>
            <a:r>
              <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6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Campano</a:t>
            </a:r>
            <a:r>
              <a:rPr kumimoji="0" lang="it-IT"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a:t>
            </a:r>
            <a:endParaRPr kumimoji="0" lang="sk-SK" sz="16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sk-SK" sz="1900" b="1"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Clima</a:t>
            </a:r>
            <a:r>
              <a:rPr kumimoji="0" lang="sk-SK" sz="1900" b="1"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it-IT"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Napoli gode di un</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clima</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mediterrano</a:t>
            </a:r>
            <a:r>
              <a:rPr kumimoji="0" lang="it-IT"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con inverni miti e piovosi e estati calde e secche, ma comunque rinfrescate dalla brezza marina che raramente manca sul suo</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golfo</a:t>
            </a:r>
            <a:r>
              <a:rPr kumimoji="0" lang="it-IT"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a:t>
            </a:r>
            <a:endParaRPr kumimoji="0" lang="sk-SK" sz="1800" b="0" i="0" u="none" strike="noStrike" kern="1200" cap="none" spc="0" normalizeH="0" baseline="0" noProof="0" dirty="0">
              <a:ln>
                <a:noFill/>
              </a:ln>
              <a:solidFill>
                <a:schemeClr val="tx1"/>
              </a:solidFill>
              <a:effectLst/>
              <a:uLnTx/>
              <a:uFillTx/>
              <a:latin typeface="Century Schoolbook" pitchFamily="18" charset="0"/>
              <a:cs typeface="Arial" pitchFamily="34" charset="0"/>
            </a:endParaRPr>
          </a:p>
        </p:txBody>
      </p:sp>
      <p:pic>
        <p:nvPicPr>
          <p:cNvPr id="27" name="Picture 2" descr="F:\PREZENTACIA\428px-CoA_Città_di_Napoli.svg.png"/>
          <p:cNvPicPr>
            <a:picLocks noChangeAspect="1" noChangeArrowheads="1"/>
          </p:cNvPicPr>
          <p:nvPr/>
        </p:nvPicPr>
        <p:blipFill>
          <a:blip r:embed="rId5" cstate="print"/>
          <a:srcRect/>
          <a:stretch>
            <a:fillRect/>
          </a:stretch>
        </p:blipFill>
        <p:spPr bwMode="auto">
          <a:xfrm>
            <a:off x="7812360" y="0"/>
            <a:ext cx="1102246" cy="1324372"/>
          </a:xfrm>
          <a:prstGeom prst="rect">
            <a:avLst/>
          </a:prstGeom>
          <a:noFill/>
        </p:spPr>
      </p:pic>
      <p:pic>
        <p:nvPicPr>
          <p:cNvPr id="28" name="Picture 2" descr="F:\PREZENTACIA\428px-CoA_Città_di_Napoli.svg.png"/>
          <p:cNvPicPr>
            <a:picLocks noChangeAspect="1" noChangeArrowheads="1"/>
          </p:cNvPicPr>
          <p:nvPr/>
        </p:nvPicPr>
        <p:blipFill>
          <a:blip r:embed="rId5" cstate="print"/>
          <a:srcRect/>
          <a:stretch>
            <a:fillRect/>
          </a:stretch>
        </p:blipFill>
        <p:spPr bwMode="auto">
          <a:xfrm>
            <a:off x="323528" y="5301208"/>
            <a:ext cx="1102246" cy="1324372"/>
          </a:xfrm>
          <a:prstGeom prst="rect">
            <a:avLst/>
          </a:prstGeom>
          <a:noFill/>
        </p:spPr>
      </p:pic>
      <p:pic>
        <p:nvPicPr>
          <p:cNvPr id="29" name="Picture 4" descr="F:\PREZENTACIA\600px-Flag_of_Naples.svg.png"/>
          <p:cNvPicPr>
            <a:picLocks noChangeAspect="1" noChangeArrowheads="1"/>
          </p:cNvPicPr>
          <p:nvPr/>
        </p:nvPicPr>
        <p:blipFill>
          <a:blip r:embed="rId6" cstate="print"/>
          <a:srcRect/>
          <a:stretch>
            <a:fillRect/>
          </a:stretch>
        </p:blipFill>
        <p:spPr bwMode="auto">
          <a:xfrm>
            <a:off x="467544" y="332656"/>
            <a:ext cx="1453344" cy="968896"/>
          </a:xfrm>
          <a:prstGeom prst="rect">
            <a:avLst/>
          </a:prstGeom>
          <a:noFill/>
        </p:spPr>
      </p:pic>
      <p:pic>
        <p:nvPicPr>
          <p:cNvPr id="30" name="Picture 4" descr="F:\PREZENTACIA\600px-Flag_of_Naples.svg.png"/>
          <p:cNvPicPr>
            <a:picLocks noChangeAspect="1" noChangeArrowheads="1"/>
          </p:cNvPicPr>
          <p:nvPr/>
        </p:nvPicPr>
        <p:blipFill>
          <a:blip r:embed="rId6" cstate="print"/>
          <a:srcRect/>
          <a:stretch>
            <a:fillRect/>
          </a:stretch>
        </p:blipFill>
        <p:spPr bwMode="auto">
          <a:xfrm>
            <a:off x="7164288" y="5373216"/>
            <a:ext cx="1453344" cy="968896"/>
          </a:xfrm>
          <a:prstGeom prst="rect">
            <a:avLst/>
          </a:prstGeom>
          <a:noFill/>
        </p:spPr>
      </p:pic>
      <p:pic>
        <p:nvPicPr>
          <p:cNvPr id="31" name="Picture 5" descr="F:\PREZENTACIA\800px-Flag_of_Italy.svg.png"/>
          <p:cNvPicPr>
            <a:picLocks noChangeAspect="1" noChangeArrowheads="1"/>
          </p:cNvPicPr>
          <p:nvPr/>
        </p:nvPicPr>
        <p:blipFill>
          <a:blip r:embed="rId7" cstate="print"/>
          <a:srcRect/>
          <a:stretch>
            <a:fillRect/>
          </a:stretch>
        </p:blipFill>
        <p:spPr bwMode="auto">
          <a:xfrm>
            <a:off x="3733801" y="5753100"/>
            <a:ext cx="1447800" cy="970779"/>
          </a:xfrm>
          <a:prstGeom prst="rect">
            <a:avLst/>
          </a:prstGeom>
          <a:noFill/>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2590800" y="4191000"/>
            <a:ext cx="3352800" cy="2386552"/>
          </a:xfrm>
          <a:prstGeom prst="rect">
            <a:avLst/>
          </a:prstGeom>
          <a:noFill/>
          <a:ln w="9525">
            <a:noFill/>
            <a:round/>
            <a:headEnd/>
            <a:tailEnd/>
          </a:ln>
          <a:effectLst/>
        </p:spPr>
      </p:pic>
      <p:sp>
        <p:nvSpPr>
          <p:cNvPr id="3" name="Rectangle 2"/>
          <p:cNvSpPr txBox="1">
            <a:spLocks noChangeArrowheads="1"/>
          </p:cNvSpPr>
          <p:nvPr/>
        </p:nvSpPr>
        <p:spPr>
          <a:xfrm>
            <a:off x="2209800" y="228600"/>
            <a:ext cx="4620909" cy="711015"/>
          </a:xfrm>
          <a:prstGeom prst="rect">
            <a:avLst/>
          </a:prstGeom>
          <a:ln/>
        </p:spPr>
        <p:txBody>
          <a:bodyPr tIns="99792"/>
          <a:lstStyle/>
          <a:p>
            <a:pPr marL="0" marR="0" lvl="0" indent="0" algn="ctr" defTabSz="914400" rtl="0" eaLnBrk="1" fontAlgn="auto" latinLnBrk="0" hangingPunct="1">
              <a:lnSpc>
                <a:spcPct val="82000"/>
              </a:lnSpc>
              <a:spcBef>
                <a:spcPct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sk-SK" sz="5000" b="0" i="0" strike="noStrike" kern="1200" cap="none" spc="0" normalizeH="0" noProof="0" dirty="0" smtClean="0">
                <a:ln>
                  <a:noFill/>
                </a:ln>
                <a:solidFill>
                  <a:schemeClr val="tx2"/>
                </a:solidFill>
                <a:effectLst/>
                <a:uLnTx/>
                <a:uFillTx/>
                <a:latin typeface="Century Schoolbook" pitchFamily="18" charset="0"/>
                <a:ea typeface="+mj-ea"/>
                <a:cs typeface="+mj-cs"/>
              </a:rPr>
              <a:t> </a:t>
            </a:r>
            <a:r>
              <a:rPr kumimoji="0" lang="sk-SK" sz="5000" b="0" i="0" strike="noStrike" kern="1200" cap="none" spc="0" normalizeH="0" noProof="0" dirty="0" err="1" smtClean="0">
                <a:ln>
                  <a:noFill/>
                </a:ln>
                <a:solidFill>
                  <a:schemeClr val="tx2"/>
                </a:solidFill>
                <a:effectLst/>
                <a:uLnTx/>
                <a:uFillTx/>
                <a:latin typeface="Century Schoolbook" pitchFamily="18" charset="0"/>
                <a:ea typeface="+mj-ea"/>
                <a:cs typeface="+mj-cs"/>
              </a:rPr>
              <a:t>Pompei</a:t>
            </a:r>
            <a:r>
              <a:rPr kumimoji="0" lang="sk-SK" sz="5000" b="0" i="0" strike="noStrike" kern="1200" cap="none" spc="0" normalizeH="0" noProof="0" dirty="0" smtClean="0">
                <a:ln>
                  <a:noFill/>
                </a:ln>
                <a:solidFill>
                  <a:schemeClr val="tx2"/>
                </a:solidFill>
                <a:effectLst/>
                <a:uLnTx/>
                <a:uFillTx/>
                <a:latin typeface="Century Schoolbook" pitchFamily="18" charset="0"/>
                <a:ea typeface="+mj-ea"/>
                <a:cs typeface="+mj-cs"/>
              </a:rPr>
              <a:t> </a:t>
            </a:r>
            <a:endParaRPr kumimoji="0" lang="sk-SK" sz="5000" b="0" i="0" strike="noStrike" kern="1200" cap="none" spc="0" normalizeH="0" noProof="0" dirty="0">
              <a:ln>
                <a:noFill/>
              </a:ln>
              <a:solidFill>
                <a:schemeClr val="tx2"/>
              </a:solidFill>
              <a:effectLst/>
              <a:uLnTx/>
              <a:uFillTx/>
              <a:latin typeface="Century Schoolbook" pitchFamily="18" charset="0"/>
              <a:ea typeface="+mj-ea"/>
              <a:cs typeface="+mj-cs"/>
            </a:endParaRPr>
          </a:p>
        </p:txBody>
      </p:sp>
      <p:sp>
        <p:nvSpPr>
          <p:cNvPr id="4" name="Rectangle 3"/>
          <p:cNvSpPr txBox="1">
            <a:spLocks noChangeArrowheads="1"/>
          </p:cNvSpPr>
          <p:nvPr/>
        </p:nvSpPr>
        <p:spPr bwMode="auto">
          <a:xfrm>
            <a:off x="533400" y="1295400"/>
            <a:ext cx="8077200" cy="2895600"/>
          </a:xfrm>
          <a:prstGeom prst="rect">
            <a:avLst/>
          </a:prstGeom>
          <a:noFill/>
          <a:ln/>
        </p:spPr>
        <p:txBody>
          <a:bodyPr vert="horz" lIns="0" tIns="0" rIns="0" bIns="0" anchor="ctr">
            <a:normAutofit fontScale="70000" lnSpcReduction="20000"/>
          </a:bodyPr>
          <a:lstStyle/>
          <a:p>
            <a:pPr marL="0" marR="0" lvl="0" indent="0" algn="l" defTabSz="914400" rtl="0" eaLnBrk="1" fontAlgn="auto" latinLnBrk="0" hangingPunct="1">
              <a:lnSpc>
                <a:spcPct val="127000"/>
              </a:lnSpc>
              <a:spcBef>
                <a:spcPct val="20000"/>
              </a:spcBef>
              <a:spcAft>
                <a:spcPct val="0"/>
              </a:spcAft>
              <a:buClr>
                <a:schemeClr val="accent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Situato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ai</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confini</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orientali</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della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sua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provincia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Napoli</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e la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sua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area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urbana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è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contiguo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con</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Scafati</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in provincia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di</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Salerno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Pompei</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è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una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città</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sotterranea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che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è</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stato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lasciato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in rovina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dopo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una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eruzione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vulcanica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si è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verificato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a:t>
            </a:r>
          </a:p>
          <a:p>
            <a:pPr marL="0" marR="0" lvl="0" indent="0" algn="l" defTabSz="914400" rtl="0" eaLnBrk="1" fontAlgn="auto" latinLnBrk="0" hangingPunct="1">
              <a:lnSpc>
                <a:spcPct val="127000"/>
              </a:lnSpc>
              <a:spcBef>
                <a:spcPct val="20000"/>
              </a:spcBef>
              <a:spcAft>
                <a:spcPct val="0"/>
              </a:spcAft>
              <a:buClr>
                <a:schemeClr val="accent3"/>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endParaRPr>
          </a:p>
          <a:p>
            <a:pPr marL="0" marR="0" lvl="0" indent="0" algn="l" defTabSz="914400" rtl="0" eaLnBrk="1" fontAlgn="auto" latinLnBrk="0" hangingPunct="1">
              <a:lnSpc>
                <a:spcPct val="127000"/>
              </a:lnSpc>
              <a:spcBef>
                <a:spcPct val="20000"/>
              </a:spcBef>
              <a:spcAft>
                <a:spcPct val="0"/>
              </a:spcAft>
              <a:buClr>
                <a:schemeClr val="accent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La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prima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tragedia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62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dC</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Un</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terremoto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Gran</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parte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della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città</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è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stata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trasformata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in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un</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cumulo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di</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macerie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a:t>
            </a:r>
          </a:p>
          <a:p>
            <a:pPr marL="0" marR="0" lvl="0" indent="0" algn="l" defTabSz="914400" rtl="0" eaLnBrk="1" fontAlgn="auto" latinLnBrk="0" hangingPunct="1">
              <a:lnSpc>
                <a:spcPct val="127000"/>
              </a:lnSpc>
              <a:spcBef>
                <a:spcPct val="20000"/>
              </a:spcBef>
              <a:spcAft>
                <a:spcPct val="0"/>
              </a:spcAft>
              <a:buClr>
                <a:schemeClr val="accent3"/>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endParaRPr>
          </a:p>
          <a:p>
            <a:pPr marL="0" marR="0" lvl="0" indent="0" algn="l" defTabSz="914400" rtl="0" eaLnBrk="1" fontAlgn="auto" latinLnBrk="0" hangingPunct="1">
              <a:lnSpc>
                <a:spcPct val="127000"/>
              </a:lnSpc>
              <a:spcBef>
                <a:spcPct val="20000"/>
              </a:spcBef>
              <a:spcAft>
                <a:spcPct val="0"/>
              </a:spcAft>
              <a:buClr>
                <a:schemeClr val="accent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Seconda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tragedia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24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agosto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79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dC</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Eruzione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del</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Vesuvio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Il</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vulcano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che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è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stata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per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secoli</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considerata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estinta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poco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dopo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mezzogiorno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quel</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giorno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esplose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con</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forza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devastante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La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distruzione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è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durato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tre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giorni</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Pompei</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fu</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sepolta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sotto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sei</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metri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sottile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strato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di</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ceneri</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vulcaniche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rocce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e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fango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mescolato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con</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acqua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a:t>
            </a:r>
            <a:endParaRPr kumimoji="0" lang="sk-SK" sz="2200" b="0" i="0" u="none" strike="noStrike" kern="1200" cap="none" spc="0" normalizeH="0" baseline="0" noProof="0" dirty="0">
              <a:ln>
                <a:noFill/>
              </a:ln>
              <a:solidFill>
                <a:schemeClr val="tx1"/>
              </a:solidFill>
              <a:effectLst/>
              <a:uLnTx/>
              <a:uFillTx/>
              <a:latin typeface="Andalus" pitchFamily="16" charset="0"/>
              <a:ea typeface="+mn-ea"/>
              <a:cs typeface="+mn-cs"/>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3" descr="800px-Vesuvius_from_Pompeii_(hires_version_2_scaled).png"/>
          <p:cNvPicPr>
            <a:picLocks noChangeAspect="1"/>
          </p:cNvPicPr>
          <p:nvPr/>
        </p:nvPicPr>
        <p:blipFill>
          <a:blip r:embed="rId2" cstate="print"/>
          <a:srcRect/>
          <a:stretch>
            <a:fillRect/>
          </a:stretch>
        </p:blipFill>
        <p:spPr bwMode="auto">
          <a:xfrm>
            <a:off x="2667000" y="4038600"/>
            <a:ext cx="3556000" cy="2667000"/>
          </a:xfrm>
          <a:prstGeom prst="rect">
            <a:avLst/>
          </a:prstGeom>
          <a:noFill/>
          <a:ln w="9525">
            <a:noFill/>
            <a:miter lim="800000"/>
            <a:headEnd/>
            <a:tailEnd/>
          </a:ln>
        </p:spPr>
      </p:pic>
      <p:sp>
        <p:nvSpPr>
          <p:cNvPr id="3" name="Nadpis 1"/>
          <p:cNvSpPr txBox="1">
            <a:spLocks/>
          </p:cNvSpPr>
          <p:nvPr/>
        </p:nvSpPr>
        <p:spPr>
          <a:xfrm>
            <a:off x="0" y="914400"/>
            <a:ext cx="8915400" cy="2971800"/>
          </a:xfrm>
          <a:prstGeom prst="rect">
            <a:avLst/>
          </a:prstGeom>
        </p:spPr>
        <p:txBody>
          <a:bodyPr/>
          <a:lstStyle/>
          <a:p>
            <a:pPr>
              <a:spcBef>
                <a:spcPct val="0"/>
              </a:spcBef>
              <a:defRPr/>
            </a:pPr>
            <a:r>
              <a:rPr kumimoji="0" lang="sk-SK" sz="2400" b="1" i="0" u="none" strike="noStrike" kern="1200" cap="none" spc="0" normalizeH="0" baseline="0" noProof="0" dirty="0" smtClean="0">
                <a:ln>
                  <a:noFill/>
                </a:ln>
                <a:solidFill>
                  <a:srgbClr val="FFFF00"/>
                </a:solidFill>
                <a:effectLst/>
                <a:uLnTx/>
                <a:uFillTx/>
                <a:latin typeface="+mj-lt"/>
                <a:ea typeface="+mj-ea"/>
                <a:cs typeface="+mj-cs"/>
              </a:rPr>
              <a:t>Monte </a:t>
            </a:r>
            <a:r>
              <a:rPr kumimoji="0" lang="sk-SK" sz="2400" b="1" i="0" u="none" strike="noStrike" kern="1200" cap="none" spc="0" normalizeH="0" baseline="0" noProof="0" dirty="0" err="1" smtClean="0">
                <a:ln>
                  <a:noFill/>
                </a:ln>
                <a:solidFill>
                  <a:srgbClr val="FFFF00"/>
                </a:solidFill>
                <a:effectLst/>
                <a:uLnTx/>
                <a:uFillTx/>
                <a:latin typeface="+mj-lt"/>
                <a:ea typeface="+mj-ea"/>
                <a:cs typeface="+mj-cs"/>
              </a:rPr>
              <a:t>Vesuvio</a:t>
            </a:r>
            <a:r>
              <a:rPr kumimoji="0" lang="sk-SK" sz="1400" b="0" i="0" u="none" strike="noStrike" kern="1200" cap="none" spc="0" normalizeH="0" baseline="0" noProof="0" dirty="0" smtClean="0">
                <a:ln>
                  <a:noFill/>
                </a:ln>
                <a:solidFill>
                  <a:schemeClr val="tx2"/>
                </a:solidFill>
                <a:effectLst/>
                <a:uLnTx/>
                <a:uFillTx/>
                <a:latin typeface="+mj-lt"/>
                <a:ea typeface="+mj-ea"/>
                <a:cs typeface="+mj-cs"/>
              </a:rPr>
              <a:t/>
            </a:r>
            <a:br>
              <a:rPr kumimoji="0" lang="sk-SK" sz="1400" b="0" i="0" u="none" strike="noStrike" kern="1200" cap="none" spc="0" normalizeH="0" baseline="0" noProof="0" dirty="0" smtClean="0">
                <a:ln>
                  <a:noFill/>
                </a:ln>
                <a:solidFill>
                  <a:schemeClr val="tx2"/>
                </a:solidFill>
                <a:effectLst/>
                <a:uLnTx/>
                <a:uFillTx/>
                <a:latin typeface="+mj-lt"/>
                <a:ea typeface="+mj-ea"/>
                <a:cs typeface="+mj-cs"/>
              </a:rPr>
            </a:br>
            <a:endParaRPr kumimoji="0" lang="sk-SK" sz="2000" b="0" i="0" u="none" strike="noStrike" kern="1200" cap="none" spc="0" normalizeH="0" baseline="0" noProof="0" dirty="0" smtClean="0">
              <a:ln>
                <a:noFill/>
              </a:ln>
              <a:solidFill>
                <a:schemeClr val="tx2"/>
              </a:solidFill>
              <a:effectLst/>
              <a:uLnTx/>
              <a:uFillTx/>
              <a:latin typeface="+mj-lt"/>
              <a:ea typeface="+mj-ea"/>
              <a:cs typeface="+mj-cs"/>
            </a:endParaRPr>
          </a:p>
          <a:p>
            <a:pPr>
              <a:spcBef>
                <a:spcPct val="0"/>
              </a:spcBef>
              <a:defRPr/>
            </a:pPr>
            <a:r>
              <a:rPr lang="it-IT" sz="2000" dirty="0" smtClean="0"/>
              <a:t> </a:t>
            </a:r>
            <a:r>
              <a:rPr lang="it-IT" sz="2000" dirty="0" smtClean="0"/>
              <a:t>Il Vesuvio è un stratovulcano nel Golfo di Napoli, in Italia, circa 9 chilometri (5,6 miglia) ad est di Napoli ea poca distanza dalla riva. E 'l'unico vulcano del continente europeo ad aver eruttato negli ultimi cento anni, anche se non è attualmente in eruzione. Vesuvio era un nome del vulcano in uso frequente da parte degli autori del tardo Repubblica Romana e l'Impero Romano.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it-IT" sz="1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4" name="Podnadpis 2"/>
          <p:cNvSpPr txBox="1">
            <a:spLocks/>
          </p:cNvSpPr>
          <p:nvPr/>
        </p:nvSpPr>
        <p:spPr>
          <a:xfrm>
            <a:off x="228600" y="4648200"/>
            <a:ext cx="8686800" cy="20574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sk-SK" sz="16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obsahu 3" descr="800px-Wyspa_Capri.JPG"/>
          <p:cNvPicPr>
            <a:picLocks noChangeAspect="1"/>
          </p:cNvPicPr>
          <p:nvPr/>
        </p:nvPicPr>
        <p:blipFill>
          <a:blip r:embed="rId2" cstate="print"/>
          <a:srcRect/>
          <a:stretch>
            <a:fillRect/>
          </a:stretch>
        </p:blipFill>
        <p:spPr>
          <a:xfrm>
            <a:off x="0" y="-3175"/>
            <a:ext cx="9144000" cy="6861175"/>
          </a:xfrm>
          <a:prstGeom prst="rect">
            <a:avLst/>
          </a:prstGeom>
        </p:spPr>
      </p:pic>
      <p:sp>
        <p:nvSpPr>
          <p:cNvPr id="3" name="Nadpis 1"/>
          <p:cNvSpPr txBox="1">
            <a:spLocks/>
          </p:cNvSpPr>
          <p:nvPr/>
        </p:nvSpPr>
        <p:spPr>
          <a:xfrm>
            <a:off x="152400" y="152400"/>
            <a:ext cx="6477000" cy="182245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400" b="0" i="0" u="none" strike="noStrike" kern="1200" cap="none" spc="0" normalizeH="0" baseline="0" noProof="0" dirty="0" smtClean="0">
                <a:ln>
                  <a:noFill/>
                </a:ln>
                <a:solidFill>
                  <a:schemeClr val="bg1"/>
                </a:solidFill>
                <a:effectLst/>
                <a:uLnTx/>
                <a:uFillTx/>
                <a:latin typeface="+mj-lt"/>
                <a:ea typeface="+mj-ea"/>
                <a:cs typeface="+mj-cs"/>
              </a:rPr>
              <a:t>L'isola è, a differenza delle vicine Ischia e Procida, di origine carsica. Inizialmente era unita alla Penisola Sorrentina, salvo essere successivamente sommersa in parte dal mare e separata quindi dalla terraferma, dove oggi si trova lo stretto di Bocca Piccola. Capri presenta una struttura morfologica complessa, con cime di media altezza (Mont</a:t>
            </a:r>
            <a:r>
              <a:rPr kumimoji="0" lang="sk-SK" sz="1400" b="0" i="0" u="none" strike="noStrike" kern="1200" cap="none" spc="0" normalizeH="0" baseline="0" noProof="0" dirty="0" smtClean="0">
                <a:ln>
                  <a:noFill/>
                </a:ln>
                <a:solidFill>
                  <a:schemeClr val="bg1"/>
                </a:solidFill>
                <a:effectLst/>
                <a:uLnTx/>
                <a:uFillTx/>
                <a:latin typeface="+mj-lt"/>
                <a:ea typeface="+mj-ea"/>
                <a:cs typeface="+mj-cs"/>
              </a:rPr>
              <a:t>e</a:t>
            </a:r>
            <a:r>
              <a:rPr kumimoji="0" lang="it-IT" sz="1400" b="0" i="0" u="none" strike="noStrike" kern="1200" cap="none" spc="0" normalizeH="0" baseline="0" noProof="0" dirty="0" smtClean="0">
                <a:ln>
                  <a:noFill/>
                </a:ln>
                <a:solidFill>
                  <a:schemeClr val="bg1"/>
                </a:solidFill>
                <a:effectLst/>
                <a:uLnTx/>
                <a:uFillTx/>
                <a:latin typeface="+mj-lt"/>
                <a:ea typeface="+mj-ea"/>
                <a:cs typeface="+mj-cs"/>
              </a:rPr>
              <a:t> Solaro 589 m e Monte Tiberio 334 m) e vasti altipiani interni, tra cui il principale è quello detto di "Anacapri".</a:t>
            </a:r>
            <a:endParaRPr kumimoji="0" lang="sk-SK" sz="1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4" name="Obdĺžnik 3"/>
          <p:cNvSpPr/>
          <p:nvPr/>
        </p:nvSpPr>
        <p:spPr>
          <a:xfrm>
            <a:off x="7086600" y="457200"/>
            <a:ext cx="1681871" cy="923330"/>
          </a:xfrm>
          <a:prstGeom prst="rect">
            <a:avLst/>
          </a:prstGeom>
          <a:noFill/>
        </p:spPr>
        <p:txBody>
          <a:bodyPr wrap="none">
            <a:spAutoFit/>
          </a:bodyPr>
          <a:lstStyle/>
          <a:p>
            <a:pPr algn="ctr" fontAlgn="auto">
              <a:spcBef>
                <a:spcPts val="0"/>
              </a:spcBef>
              <a:spcAft>
                <a:spcPts val="0"/>
              </a:spcAft>
              <a:defRPr/>
            </a:pPr>
            <a:r>
              <a:rPr lang="sk-SK"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Capri</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52400" y="2133600"/>
            <a:ext cx="7851648" cy="18288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lvl="0" algn="r">
              <a:spcBef>
                <a:spcPct val="0"/>
              </a:spcBef>
              <a:defRPr/>
            </a:pPr>
            <a:r>
              <a:rPr lang="it-IT" sz="4400" b="1" dirty="0" smtClean="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Grazie per la visione di</a:t>
            </a:r>
            <a:endParaRPr kumimoji="0" lang="sk-SK" sz="4400" b="1" i="0" u="none" strike="noStrike" kern="1200" cap="none" spc="0" normalizeH="0" baseline="0" noProof="0" dirty="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Počiato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rkád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231</TotalTime>
  <Words>386</Words>
  <Application>Microsoft Office PowerPoint</Application>
  <PresentationFormat>Prezentácia na obrazovke (4:3)</PresentationFormat>
  <Paragraphs>37</Paragraphs>
  <Slides>7</Slides>
  <Notes>0</Notes>
  <HiddenSlides>0</HiddenSlides>
  <MMClips>0</MMClips>
  <ScaleCrop>false</ScaleCrop>
  <HeadingPairs>
    <vt:vector size="4" baseType="variant">
      <vt:variant>
        <vt:lpstr>Motív</vt:lpstr>
      </vt:variant>
      <vt:variant>
        <vt:i4>1</vt:i4>
      </vt:variant>
      <vt:variant>
        <vt:lpstr>Nadpisy snímok</vt:lpstr>
      </vt:variant>
      <vt:variant>
        <vt:i4>7</vt:i4>
      </vt:variant>
    </vt:vector>
  </HeadingPairs>
  <TitlesOfParts>
    <vt:vector size="8" baseType="lpstr">
      <vt:lpstr>Tok</vt:lpstr>
      <vt:lpstr>Luogo del nostro soggiorno</vt:lpstr>
      <vt:lpstr>Snímka 2</vt:lpstr>
      <vt:lpstr>Snímka 3</vt:lpstr>
      <vt:lpstr>Snímka 4</vt:lpstr>
      <vt:lpstr>Snímka 5</vt:lpstr>
      <vt:lpstr>Snímka 6</vt:lpstr>
      <vt:lpstr>Snímka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Jozef</dc:creator>
  <cp:lastModifiedBy>Milan HANZELI</cp:lastModifiedBy>
  <cp:revision>46</cp:revision>
  <dcterms:created xsi:type="dcterms:W3CDTF">2011-11-09T08:25:16Z</dcterms:created>
  <dcterms:modified xsi:type="dcterms:W3CDTF">2011-11-10T20:53:12Z</dcterms:modified>
</cp:coreProperties>
</file>