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68" r:id="rId6"/>
    <p:sldId id="269" r:id="rId7"/>
    <p:sldId id="264"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30" name="Zástupný symbol dátumu 29"/>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19" name="Zástupný symbol päty 18"/>
          <p:cNvSpPr>
            <a:spLocks noGrp="1"/>
          </p:cNvSpPr>
          <p:nvPr>
            <p:ph type="ftr" sz="quarter" idx="11"/>
          </p:nvPr>
        </p:nvSpPr>
        <p:spPr/>
        <p:txBody>
          <a:bodyPr/>
          <a:lstStyle/>
          <a:p>
            <a:endParaRPr lang="sk-SK"/>
          </a:p>
        </p:txBody>
      </p:sp>
      <p:sp>
        <p:nvSpPr>
          <p:cNvPr id="27" name="Zástupný symbol čísla snímky 2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914401"/>
            <a:ext cx="2057400" cy="5211763"/>
          </a:xfrm>
        </p:spPr>
        <p:txBody>
          <a:bodyPr vert="eaVert"/>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a:xfrm>
            <a:off x="457200" y="914401"/>
            <a:ext cx="6019800" cy="5211763"/>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obsahu 2"/>
          <p:cNvSpPr>
            <a:spLocks noGrp="1"/>
          </p:cNvSpPr>
          <p:nvPr>
            <p:ph idx="1"/>
          </p:nvPr>
        </p:nvSpPr>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sk-SK" smtClean="0"/>
              <a:t>Kliknite sem a upravte štýl predlohy nadpisov.</a:t>
            </a:r>
            <a:endParaRPr kumimoji="0" lang="en-US"/>
          </a:p>
        </p:txBody>
      </p:sp>
      <p:sp>
        <p:nvSpPr>
          <p:cNvPr id="3" name="Zástupný symbol obsah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obsah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sk-SK" smtClean="0"/>
              <a:t>Kliknite sem a upravte štýl predlohy nadpisov.</a:t>
            </a:r>
            <a:endParaRPr kumimoji="0" lang="en-US"/>
          </a:p>
        </p:txBody>
      </p:sp>
      <p:sp>
        <p:nvSpPr>
          <p:cNvPr id="3" name="Zástupný symbol tex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5" name="Zástupný symbol obsah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6" name="Zástupný symbol obsah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7" name="Zástupný symbol dátumu 6"/>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k-SK" smtClean="0"/>
              <a:t>Kliknite sem a upravte štýly predlohy textu.</a:t>
            </a:r>
          </a:p>
        </p:txBody>
      </p:sp>
      <p:sp>
        <p:nvSpPr>
          <p:cNvPr id="4" name="Zástupný symbol obsah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6463108-0728-4F2C-A3A7-356034624A9C}" type="slidenum">
              <a:rPr lang="sk-SK" smtClean="0"/>
              <a:pPr/>
              <a:t>‹#›</a:t>
            </a:fld>
            <a:endParaRPr lang="sk-SK"/>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Obdĺžnik s jedným odstrihnutým a zaobleným roh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uhlý trojuho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k-SK" smtClean="0"/>
              <a:t>Kliknite sem a upravte štýl predlohy nadpisov.</a:t>
            </a:r>
            <a:endParaRPr kumimoji="0" lang="en-US"/>
          </a:p>
        </p:txBody>
      </p:sp>
      <p:sp>
        <p:nvSpPr>
          <p:cNvPr id="4" name="Zástupný symbol tex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5" name="Zástupný symbol dátumu 4"/>
          <p:cNvSpPr>
            <a:spLocks noGrp="1"/>
          </p:cNvSpPr>
          <p:nvPr>
            <p:ph type="dt" sz="half" idx="10"/>
          </p:nvPr>
        </p:nvSpPr>
        <p:spPr/>
        <p:txBody>
          <a:bodyPr/>
          <a:lstStyle/>
          <a:p>
            <a:fld id="{6A812B65-9A1B-42FF-8DDA-365A2B0950AF}" type="datetimeFigureOut">
              <a:rPr lang="sk-SK" smtClean="0"/>
              <a:pPr/>
              <a:t>10. 11. 2011</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a:xfrm>
            <a:off x="8077200" y="6356350"/>
            <a:ext cx="609600" cy="365125"/>
          </a:xfrm>
        </p:spPr>
        <p:txBody>
          <a:bodyPr/>
          <a:lstStyle/>
          <a:p>
            <a:fld id="{D6463108-0728-4F2C-A3A7-356034624A9C}" type="slidenum">
              <a:rPr lang="sk-SK" smtClean="0"/>
              <a:pPr/>
              <a:t>‹#›</a:t>
            </a:fld>
            <a:endParaRPr lang="sk-SK"/>
          </a:p>
        </p:txBody>
      </p:sp>
      <p:sp>
        <p:nvSpPr>
          <p:cNvPr id="3" name="Zástupný symbol obrázka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k-SK" smtClean="0"/>
              <a:t>Ak chcete pridať obrázok, kliknite na ikonu</a:t>
            </a:r>
            <a:endParaRPr kumimoji="0" lang="en-US" dirty="0"/>
          </a:p>
        </p:txBody>
      </p:sp>
      <p:sp>
        <p:nvSpPr>
          <p:cNvPr id="10" name="Voľná form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ľná form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oľná form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ľná form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nadpis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k-SK" smtClean="0"/>
              <a:t>Kliknite sem a upravte štýl predlohy nadpisov.</a:t>
            </a:r>
            <a:endParaRPr kumimoji="0" lang="en-US"/>
          </a:p>
        </p:txBody>
      </p:sp>
      <p:sp>
        <p:nvSpPr>
          <p:cNvPr id="30" name="Zástupný symbol tex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
        <p:nvSpPr>
          <p:cNvPr id="10" name="Zástupný symbol dátumu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812B65-9A1B-42FF-8DDA-365A2B0950AF}" type="datetimeFigureOut">
              <a:rPr lang="sk-SK" smtClean="0"/>
              <a:pPr/>
              <a:t>10. 11. 2011</a:t>
            </a:fld>
            <a:endParaRPr lang="sk-SK"/>
          </a:p>
        </p:txBody>
      </p:sp>
      <p:sp>
        <p:nvSpPr>
          <p:cNvPr id="22" name="Zástupný symbol päty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Zástupný symbol čísla snímky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463108-0728-4F2C-A3A7-356034624A9C}" type="slidenum">
              <a:rPr lang="sk-SK" smtClean="0"/>
              <a:pPr/>
              <a:t>‹#›</a:t>
            </a:fld>
            <a:endParaRPr lang="sk-SK"/>
          </a:p>
        </p:txBody>
      </p:sp>
      <p:grpSp>
        <p:nvGrpSpPr>
          <p:cNvPr id="2" name="Skupina 1"/>
          <p:cNvGrpSpPr/>
          <p:nvPr/>
        </p:nvGrpSpPr>
        <p:grpSpPr>
          <a:xfrm>
            <a:off x="-19017" y="202408"/>
            <a:ext cx="9180548" cy="649224"/>
            <a:chOff x="-19045" y="216550"/>
            <a:chExt cx="9180548" cy="649224"/>
          </a:xfrm>
        </p:grpSpPr>
        <p:sp>
          <p:nvSpPr>
            <p:cNvPr id="12" name="Voľná form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ľná form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09600" y="3048000"/>
            <a:ext cx="7851648" cy="990600"/>
          </a:xfrm>
          <a:ln>
            <a:noFill/>
          </a:ln>
        </p:spPr>
        <p:txBody>
          <a:bodyPr>
            <a:normAutofit/>
          </a:bodyPr>
          <a:lstStyle/>
          <a:p>
            <a:pPr algn="ctr"/>
            <a:r>
              <a:rPr lang="sk-SK" sz="54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Place</a:t>
            </a:r>
            <a:r>
              <a:rPr lang="sk-SK" sz="540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 </a:t>
            </a:r>
            <a:r>
              <a:rPr lang="sk-SK" sz="54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of</a:t>
            </a:r>
            <a:r>
              <a:rPr lang="sk-SK" sz="540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 </a:t>
            </a:r>
            <a:r>
              <a:rPr lang="sk-SK" sz="54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our</a:t>
            </a:r>
            <a:r>
              <a:rPr lang="sk-SK" sz="540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 </a:t>
            </a:r>
            <a:r>
              <a:rPr lang="sk-SK" sz="540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rPr>
              <a:t>stay</a:t>
            </a:r>
            <a:endParaRPr lang="sk-SK" sz="5400" dirty="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152400" y="533400"/>
            <a:ext cx="22860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HISTORY</a:t>
            </a:r>
            <a:endParaRPr lang="sk-SK" sz="2800" b="1" spc="150" dirty="0">
              <a:ln w="11430"/>
              <a:solidFill>
                <a:srgbClr val="F8F8F8"/>
              </a:solidFill>
              <a:effectLst>
                <a:outerShdw blurRad="25400" algn="tl" rotWithShape="0">
                  <a:srgbClr val="000000">
                    <a:alpha val="43000"/>
                  </a:srgbClr>
                </a:outerShdw>
              </a:effectLst>
            </a:endParaRPr>
          </a:p>
        </p:txBody>
      </p:sp>
      <p:sp>
        <p:nvSpPr>
          <p:cNvPr id="8" name="Zástupný symbol obsahu 7"/>
          <p:cNvSpPr>
            <a:spLocks noGrp="1"/>
          </p:cNvSpPr>
          <p:nvPr>
            <p:ph idx="1"/>
          </p:nvPr>
        </p:nvSpPr>
        <p:spPr>
          <a:xfrm>
            <a:off x="0" y="1066800"/>
            <a:ext cx="8229600" cy="1676400"/>
          </a:xfrm>
        </p:spPr>
        <p:txBody>
          <a:bodyPr>
            <a:normAutofit/>
          </a:bodyPr>
          <a:lstStyle/>
          <a:p>
            <a:pPr>
              <a:buFont typeface="Arial" pitchFamily="34" charset="0"/>
              <a:buChar char="•"/>
            </a:pPr>
            <a:r>
              <a:rPr lang="en-US" sz="1600" dirty="0" smtClean="0"/>
              <a:t>The city and vicinity were the property of the </a:t>
            </a:r>
            <a:r>
              <a:rPr lang="en-US" sz="1600" dirty="0" err="1" smtClean="0"/>
              <a:t>Acquaviva</a:t>
            </a:r>
            <a:r>
              <a:rPr lang="en-US" sz="1600" dirty="0" smtClean="0"/>
              <a:t> family, who, being pressed by huge debts, sold all the land to the royal family. The royal family then selected Caserta for the construction of their new palace, which, being in land was seen as more defensible than the previous palace fronting the Bay of Naples</a:t>
            </a:r>
            <a:endParaRPr lang="sk-SK" sz="1600" dirty="0" smtClean="0"/>
          </a:p>
          <a:p>
            <a:pPr>
              <a:buFont typeface="Arial" pitchFamily="34" charset="0"/>
              <a:buChar char="•"/>
            </a:pPr>
            <a:r>
              <a:rPr lang="en-US" sz="1600" dirty="0" smtClean="0"/>
              <a:t>The original population moved from </a:t>
            </a:r>
            <a:r>
              <a:rPr lang="en-US" sz="1600" dirty="0" err="1" smtClean="0"/>
              <a:t>Casertavecchia</a:t>
            </a:r>
            <a:r>
              <a:rPr lang="en-US" sz="1600" dirty="0" smtClean="0"/>
              <a:t> to the current site in the 16th century</a:t>
            </a:r>
            <a:endParaRPr lang="sk-SK" sz="1600" dirty="0" smtClean="0"/>
          </a:p>
          <a:p>
            <a:endParaRPr lang="sk-SK" dirty="0"/>
          </a:p>
        </p:txBody>
      </p:sp>
      <p:sp>
        <p:nvSpPr>
          <p:cNvPr id="9" name="BlokTextu 8"/>
          <p:cNvSpPr txBox="1"/>
          <p:nvPr/>
        </p:nvSpPr>
        <p:spPr>
          <a:xfrm>
            <a:off x="0" y="2590800"/>
            <a:ext cx="25908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CASERTA</a:t>
            </a:r>
            <a:endParaRPr lang="sk-SK" sz="2800" b="1" spc="150" dirty="0">
              <a:ln w="11430"/>
              <a:solidFill>
                <a:srgbClr val="F8F8F8"/>
              </a:solidFill>
              <a:effectLst>
                <a:outerShdw blurRad="25400" algn="tl" rotWithShape="0">
                  <a:srgbClr val="000000">
                    <a:alpha val="43000"/>
                  </a:srgbClr>
                </a:outerShdw>
              </a:effectLst>
            </a:endParaRPr>
          </a:p>
        </p:txBody>
      </p:sp>
      <p:sp>
        <p:nvSpPr>
          <p:cNvPr id="13" name="BlokTextu 12"/>
          <p:cNvSpPr txBox="1"/>
          <p:nvPr/>
        </p:nvSpPr>
        <p:spPr>
          <a:xfrm>
            <a:off x="0" y="3124200"/>
            <a:ext cx="8458200" cy="1354217"/>
          </a:xfrm>
          <a:prstGeom prst="rect">
            <a:avLst/>
          </a:prstGeom>
          <a:noFill/>
        </p:spPr>
        <p:txBody>
          <a:bodyPr wrap="square" rtlCol="0">
            <a:spAutoFit/>
          </a:bodyPr>
          <a:lstStyle/>
          <a:p>
            <a:pPr>
              <a:buFont typeface="Arial" pitchFamily="34" charset="0"/>
              <a:buChar char="•"/>
            </a:pPr>
            <a:r>
              <a:rPr lang="sk-SK" sz="1600" dirty="0" err="1" smtClean="0"/>
              <a:t>Is</a:t>
            </a:r>
            <a:r>
              <a:rPr lang="sk-SK" sz="1600" dirty="0" smtClean="0"/>
              <a:t> </a:t>
            </a:r>
            <a:r>
              <a:rPr lang="sk-SK" sz="1600" dirty="0" err="1" smtClean="0"/>
              <a:t>located</a:t>
            </a:r>
            <a:r>
              <a:rPr lang="sk-SK" sz="1600" dirty="0" smtClean="0"/>
              <a:t> in </a:t>
            </a:r>
            <a:r>
              <a:rPr lang="sk-SK" sz="1600" dirty="0" err="1" smtClean="0"/>
              <a:t>Southern</a:t>
            </a:r>
            <a:r>
              <a:rPr lang="sk-SK" sz="1600" dirty="0" smtClean="0"/>
              <a:t> part  </a:t>
            </a:r>
            <a:r>
              <a:rPr lang="sk-SK" sz="1600" dirty="0" err="1" smtClean="0"/>
              <a:t>of</a:t>
            </a:r>
            <a:r>
              <a:rPr lang="sk-SK" sz="1600" dirty="0" smtClean="0"/>
              <a:t> </a:t>
            </a:r>
            <a:r>
              <a:rPr lang="sk-SK" sz="1600" dirty="0" err="1" smtClean="0"/>
              <a:t>Italy</a:t>
            </a:r>
            <a:r>
              <a:rPr lang="sk-SK" sz="1600" dirty="0" smtClean="0"/>
              <a:t> (40 km </a:t>
            </a:r>
            <a:r>
              <a:rPr lang="sk-SK" sz="1600" dirty="0" err="1" smtClean="0"/>
              <a:t>north</a:t>
            </a:r>
            <a:r>
              <a:rPr lang="sk-SK" sz="1600" dirty="0" smtClean="0"/>
              <a:t> </a:t>
            </a:r>
            <a:r>
              <a:rPr lang="sk-SK" sz="1600" dirty="0" err="1" smtClean="0"/>
              <a:t>from</a:t>
            </a:r>
            <a:r>
              <a:rPr lang="sk-SK" sz="1600" dirty="0" smtClean="0"/>
              <a:t> </a:t>
            </a:r>
            <a:r>
              <a:rPr lang="sk-SK" sz="1600" dirty="0" err="1" smtClean="0"/>
              <a:t>Naples</a:t>
            </a:r>
            <a:r>
              <a:rPr lang="sk-SK" sz="1600" dirty="0" smtClean="0"/>
              <a:t>), </a:t>
            </a:r>
            <a:r>
              <a:rPr lang="sk-SK" sz="1600" dirty="0" err="1" smtClean="0"/>
              <a:t>is</a:t>
            </a:r>
            <a:r>
              <a:rPr lang="sk-SK" sz="1600" dirty="0" smtClean="0"/>
              <a:t> part </a:t>
            </a:r>
            <a:r>
              <a:rPr lang="sk-SK" sz="1600" dirty="0" err="1" smtClean="0"/>
              <a:t>of</a:t>
            </a:r>
            <a:r>
              <a:rPr lang="sk-SK" sz="1600" dirty="0" smtClean="0"/>
              <a:t> </a:t>
            </a:r>
            <a:r>
              <a:rPr lang="sk-SK" sz="1600" dirty="0" err="1" smtClean="0"/>
              <a:t>the</a:t>
            </a:r>
            <a:r>
              <a:rPr lang="sk-SK" sz="1600" dirty="0" smtClean="0"/>
              <a:t> </a:t>
            </a:r>
            <a:r>
              <a:rPr lang="sk-SK" sz="1600" dirty="0" err="1" smtClean="0"/>
              <a:t>Italian</a:t>
            </a:r>
            <a:r>
              <a:rPr lang="sk-SK" sz="1600" dirty="0" smtClean="0"/>
              <a:t> </a:t>
            </a:r>
            <a:r>
              <a:rPr lang="sk-SK" sz="1600" dirty="0" err="1" smtClean="0"/>
              <a:t>metropolis</a:t>
            </a:r>
            <a:r>
              <a:rPr lang="sk-SK" sz="1600" dirty="0" smtClean="0"/>
              <a:t>.</a:t>
            </a:r>
          </a:p>
          <a:p>
            <a:pPr>
              <a:buFont typeface="Arial" pitchFamily="34" charset="0"/>
              <a:buChar char="•"/>
            </a:pPr>
            <a:r>
              <a:rPr lang="en-US" sz="1600" dirty="0" smtClean="0"/>
              <a:t>Population: about 79.488</a:t>
            </a:r>
          </a:p>
          <a:p>
            <a:pPr>
              <a:buFont typeface="Arial" pitchFamily="34" charset="0"/>
              <a:buChar char="•"/>
            </a:pPr>
            <a:r>
              <a:rPr lang="en-US" sz="1600" dirty="0" smtClean="0"/>
              <a:t> Area: 53 km²</a:t>
            </a:r>
            <a:endParaRPr lang="sk-SK" dirty="0" smtClean="0"/>
          </a:p>
          <a:p>
            <a:endParaRPr lang="sk-SK" dirty="0"/>
          </a:p>
        </p:txBody>
      </p:sp>
      <p:sp>
        <p:nvSpPr>
          <p:cNvPr id="14" name="BlokTextu 13"/>
          <p:cNvSpPr txBox="1"/>
          <p:nvPr/>
        </p:nvSpPr>
        <p:spPr>
          <a:xfrm>
            <a:off x="0" y="4267200"/>
            <a:ext cx="43434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PALACE CASERTA</a:t>
            </a:r>
            <a:endParaRPr lang="sk-SK" sz="2800" b="1" spc="150" dirty="0">
              <a:ln w="11430"/>
              <a:solidFill>
                <a:srgbClr val="F8F8F8"/>
              </a:solidFill>
              <a:effectLst>
                <a:outerShdw blurRad="25400" algn="tl" rotWithShape="0">
                  <a:srgbClr val="000000">
                    <a:alpha val="43000"/>
                  </a:srgbClr>
                </a:outerShdw>
              </a:effectLst>
            </a:endParaRPr>
          </a:p>
        </p:txBody>
      </p:sp>
      <p:sp>
        <p:nvSpPr>
          <p:cNvPr id="15" name="BlokTextu 14"/>
          <p:cNvSpPr txBox="1"/>
          <p:nvPr/>
        </p:nvSpPr>
        <p:spPr>
          <a:xfrm>
            <a:off x="0" y="4724400"/>
            <a:ext cx="5257800" cy="861774"/>
          </a:xfrm>
          <a:prstGeom prst="rect">
            <a:avLst/>
          </a:prstGeom>
          <a:noFill/>
        </p:spPr>
        <p:txBody>
          <a:bodyPr wrap="square" rtlCol="0">
            <a:spAutoFit/>
          </a:bodyPr>
          <a:lstStyle/>
          <a:p>
            <a:pPr>
              <a:buFont typeface="Arial" pitchFamily="34" charset="0"/>
              <a:buChar char="•"/>
            </a:pPr>
            <a:r>
              <a:rPr lang="sk-SK" sz="1600" dirty="0" err="1" smtClean="0"/>
              <a:t>Former</a:t>
            </a:r>
            <a:r>
              <a:rPr lang="sk-SK" sz="1600" dirty="0" smtClean="0"/>
              <a:t> </a:t>
            </a:r>
            <a:r>
              <a:rPr lang="sk-SK" sz="1600" dirty="0" err="1" smtClean="0"/>
              <a:t>royal</a:t>
            </a:r>
            <a:r>
              <a:rPr lang="sk-SK" sz="1600" dirty="0" smtClean="0"/>
              <a:t> </a:t>
            </a:r>
            <a:r>
              <a:rPr lang="sk-SK" sz="1600" dirty="0" err="1" smtClean="0"/>
              <a:t>kings</a:t>
            </a:r>
            <a:r>
              <a:rPr lang="sk-SK" sz="1600" dirty="0" smtClean="0"/>
              <a:t> </a:t>
            </a:r>
            <a:r>
              <a:rPr lang="sk-SK" sz="1600" dirty="0" err="1" smtClean="0"/>
              <a:t>residence</a:t>
            </a:r>
            <a:r>
              <a:rPr lang="sk-SK" sz="1600" dirty="0" smtClean="0"/>
              <a:t> in </a:t>
            </a:r>
            <a:r>
              <a:rPr lang="sk-SK" sz="1600" dirty="0" err="1" smtClean="0"/>
              <a:t>southern</a:t>
            </a:r>
            <a:r>
              <a:rPr lang="sk-SK" sz="1600" dirty="0" smtClean="0"/>
              <a:t> </a:t>
            </a:r>
            <a:r>
              <a:rPr lang="sk-SK" sz="1600" dirty="0" err="1" smtClean="0"/>
              <a:t>Italy</a:t>
            </a:r>
            <a:endParaRPr lang="sk-SK" sz="1600" dirty="0" smtClean="0"/>
          </a:p>
          <a:p>
            <a:pPr>
              <a:buFont typeface="Arial" pitchFamily="34" charset="0"/>
              <a:buChar char="•"/>
            </a:pPr>
            <a:r>
              <a:rPr lang="sk-SK" sz="1600" dirty="0" err="1" smtClean="0"/>
              <a:t>Was</a:t>
            </a:r>
            <a:r>
              <a:rPr lang="sk-SK" sz="1600" dirty="0" smtClean="0"/>
              <a:t> </a:t>
            </a:r>
            <a:r>
              <a:rPr lang="sk-SK" sz="1600" dirty="0" err="1" smtClean="0"/>
              <a:t>built</a:t>
            </a:r>
            <a:r>
              <a:rPr lang="sk-SK" sz="1600" dirty="0" smtClean="0"/>
              <a:t> </a:t>
            </a:r>
            <a:r>
              <a:rPr lang="sk-SK" sz="1600" dirty="0" err="1" smtClean="0"/>
              <a:t>for</a:t>
            </a:r>
            <a:r>
              <a:rPr lang="sk-SK" sz="1600" dirty="0" smtClean="0"/>
              <a:t> </a:t>
            </a:r>
            <a:r>
              <a:rPr lang="sk-SK" sz="1600" dirty="0" err="1" smtClean="0"/>
              <a:t>the</a:t>
            </a:r>
            <a:r>
              <a:rPr lang="sk-SK" sz="1600" dirty="0" smtClean="0"/>
              <a:t> </a:t>
            </a:r>
            <a:r>
              <a:rPr lang="sk-SK" sz="1600" dirty="0" err="1" smtClean="0"/>
              <a:t>Burbon</a:t>
            </a:r>
            <a:r>
              <a:rPr lang="sk-SK" sz="1600" dirty="0" smtClean="0"/>
              <a:t> </a:t>
            </a:r>
            <a:r>
              <a:rPr lang="sk-SK" sz="1600" dirty="0" err="1" smtClean="0"/>
              <a:t>royal</a:t>
            </a:r>
            <a:r>
              <a:rPr lang="sk-SK" sz="1600" dirty="0" smtClean="0"/>
              <a:t> </a:t>
            </a:r>
            <a:r>
              <a:rPr lang="sk-SK" sz="1600" dirty="0" err="1" smtClean="0"/>
              <a:t>family</a:t>
            </a:r>
            <a:r>
              <a:rPr lang="sk-SK" sz="1600" dirty="0" smtClean="0"/>
              <a:t> </a:t>
            </a:r>
            <a:r>
              <a:rPr lang="sk-SK" sz="1600" dirty="0" err="1" smtClean="0"/>
              <a:t>from</a:t>
            </a:r>
            <a:r>
              <a:rPr lang="sk-SK" sz="1600" dirty="0" smtClean="0"/>
              <a:t> </a:t>
            </a:r>
            <a:r>
              <a:rPr lang="sk-SK" sz="1600" dirty="0" err="1" smtClean="0"/>
              <a:t>Napoli</a:t>
            </a:r>
            <a:r>
              <a:rPr lang="sk-SK" sz="1600" dirty="0" smtClean="0"/>
              <a:t> </a:t>
            </a:r>
          </a:p>
          <a:p>
            <a:endParaRPr lang="sk-SK" dirty="0"/>
          </a:p>
        </p:txBody>
      </p:sp>
      <p:sp>
        <p:nvSpPr>
          <p:cNvPr id="16" name="BlokTextu 15"/>
          <p:cNvSpPr txBox="1"/>
          <p:nvPr/>
        </p:nvSpPr>
        <p:spPr>
          <a:xfrm>
            <a:off x="0" y="5334000"/>
            <a:ext cx="4419600" cy="52322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sk-SK" sz="2800" b="1" spc="150" dirty="0" smtClean="0">
                <a:ln w="11430"/>
                <a:solidFill>
                  <a:srgbClr val="F8F8F8"/>
                </a:solidFill>
                <a:effectLst>
                  <a:outerShdw blurRad="25400" algn="tl" rotWithShape="0">
                    <a:srgbClr val="000000">
                      <a:alpha val="43000"/>
                    </a:srgbClr>
                  </a:outerShdw>
                </a:effectLst>
              </a:rPr>
              <a:t>CASERTAVECCHIA</a:t>
            </a:r>
            <a:endParaRPr lang="sk-SK" sz="2800" b="1" spc="150" dirty="0">
              <a:ln w="11430"/>
              <a:solidFill>
                <a:srgbClr val="F8F8F8"/>
              </a:solidFill>
              <a:effectLst>
                <a:outerShdw blurRad="25400" algn="tl" rotWithShape="0">
                  <a:srgbClr val="000000">
                    <a:alpha val="43000"/>
                  </a:srgbClr>
                </a:outerShdw>
              </a:effectLst>
            </a:endParaRPr>
          </a:p>
        </p:txBody>
      </p:sp>
      <p:sp>
        <p:nvSpPr>
          <p:cNvPr id="17" name="Obdĺžnik 16"/>
          <p:cNvSpPr/>
          <p:nvPr/>
        </p:nvSpPr>
        <p:spPr>
          <a:xfrm>
            <a:off x="0" y="5780782"/>
            <a:ext cx="5867400" cy="1077218"/>
          </a:xfrm>
          <a:prstGeom prst="rect">
            <a:avLst/>
          </a:prstGeom>
        </p:spPr>
        <p:txBody>
          <a:bodyPr wrap="square">
            <a:spAutoFit/>
          </a:bodyPr>
          <a:lstStyle/>
          <a:p>
            <a:pPr>
              <a:buFont typeface="Arial" pitchFamily="34" charset="0"/>
              <a:buChar char="•"/>
            </a:pPr>
            <a:r>
              <a:rPr lang="sk-SK" sz="1600" dirty="0" err="1" smtClean="0"/>
              <a:t>Medieval</a:t>
            </a:r>
            <a:r>
              <a:rPr lang="sk-SK" sz="1600" dirty="0" smtClean="0"/>
              <a:t> </a:t>
            </a:r>
            <a:r>
              <a:rPr lang="sk-SK" sz="1600" dirty="0" err="1" smtClean="0"/>
              <a:t>Village</a:t>
            </a:r>
            <a:endParaRPr lang="sk-SK" sz="1600" dirty="0" smtClean="0"/>
          </a:p>
          <a:p>
            <a:pPr>
              <a:buFont typeface="Arial" pitchFamily="34" charset="0"/>
              <a:buChar char="•"/>
            </a:pPr>
            <a:r>
              <a:rPr lang="sk-SK" sz="1600" dirty="0" err="1" smtClean="0"/>
              <a:t>Casertavecchia</a:t>
            </a:r>
            <a:r>
              <a:rPr lang="sk-SK" sz="1600" dirty="0" smtClean="0"/>
              <a:t> </a:t>
            </a:r>
            <a:r>
              <a:rPr lang="sk-SK" sz="1600" dirty="0" err="1" smtClean="0"/>
              <a:t>is</a:t>
            </a:r>
            <a:r>
              <a:rPr lang="sk-SK" sz="1600" dirty="0" smtClean="0"/>
              <a:t> </a:t>
            </a:r>
            <a:r>
              <a:rPr lang="sk-SK" sz="1600" dirty="0" err="1" smtClean="0"/>
              <a:t>translated</a:t>
            </a:r>
            <a:r>
              <a:rPr lang="sk-SK" sz="1600" dirty="0" smtClean="0"/>
              <a:t> </a:t>
            </a:r>
            <a:r>
              <a:rPr lang="sk-SK" sz="1600" dirty="0" err="1" smtClean="0"/>
              <a:t>as</a:t>
            </a:r>
            <a:r>
              <a:rPr lang="sk-SK" sz="1600" dirty="0" smtClean="0"/>
              <a:t> „</a:t>
            </a:r>
            <a:r>
              <a:rPr lang="sk-SK" sz="1600" dirty="0" err="1" smtClean="0"/>
              <a:t>Old</a:t>
            </a:r>
            <a:r>
              <a:rPr lang="sk-SK" sz="1600" dirty="0" smtClean="0"/>
              <a:t> </a:t>
            </a:r>
            <a:r>
              <a:rPr lang="sk-SK" sz="1600" dirty="0" err="1" smtClean="0"/>
              <a:t>Caserta</a:t>
            </a:r>
            <a:r>
              <a:rPr lang="sk-SK" sz="1600" dirty="0" smtClean="0"/>
              <a:t>“</a:t>
            </a:r>
          </a:p>
          <a:p>
            <a:pPr>
              <a:buFont typeface="Arial" pitchFamily="34" charset="0"/>
              <a:buChar char="•"/>
            </a:pPr>
            <a:r>
              <a:rPr lang="sk-SK" sz="1600" dirty="0" smtClean="0"/>
              <a:t>In </a:t>
            </a:r>
            <a:r>
              <a:rPr lang="sk-SK" sz="1600" dirty="0" err="1" smtClean="0"/>
              <a:t>the</a:t>
            </a:r>
            <a:r>
              <a:rPr lang="sk-SK" sz="1600" dirty="0" smtClean="0"/>
              <a:t> </a:t>
            </a:r>
            <a:r>
              <a:rPr lang="sk-SK" sz="1600" dirty="0" err="1" smtClean="0"/>
              <a:t>presence</a:t>
            </a:r>
            <a:r>
              <a:rPr lang="sk-SK" sz="1600" dirty="0" smtClean="0"/>
              <a:t> </a:t>
            </a:r>
            <a:r>
              <a:rPr lang="sk-SK" sz="1600" dirty="0" err="1" smtClean="0"/>
              <a:t>of</a:t>
            </a:r>
            <a:r>
              <a:rPr lang="sk-SK" sz="1600" dirty="0" smtClean="0"/>
              <a:t> </a:t>
            </a:r>
            <a:r>
              <a:rPr lang="sk-SK" sz="1600" dirty="0" err="1" smtClean="0"/>
              <a:t>well</a:t>
            </a:r>
            <a:r>
              <a:rPr lang="sk-SK" sz="1600" dirty="0" smtClean="0"/>
              <a:t> </a:t>
            </a:r>
            <a:r>
              <a:rPr lang="sk-SK" sz="1600" dirty="0" err="1" smtClean="0"/>
              <a:t>knows</a:t>
            </a:r>
            <a:r>
              <a:rPr lang="sk-SK" sz="1600" dirty="0" smtClean="0"/>
              <a:t> </a:t>
            </a:r>
            <a:r>
              <a:rPr lang="sk-SK" sz="1600" dirty="0" err="1" smtClean="0"/>
              <a:t>turistic</a:t>
            </a:r>
            <a:r>
              <a:rPr lang="sk-SK" sz="1600" dirty="0" smtClean="0"/>
              <a:t> spot </a:t>
            </a:r>
          </a:p>
          <a:p>
            <a:pPr>
              <a:buFont typeface="Arial" pitchFamily="34" charset="0"/>
              <a:buChar char="•"/>
            </a:pPr>
            <a:r>
              <a:rPr lang="sk-SK" sz="1600" dirty="0" err="1" smtClean="0"/>
              <a:t>Sights</a:t>
            </a:r>
            <a:r>
              <a:rPr lang="sk-SK" sz="1600" dirty="0" smtClean="0"/>
              <a:t>: </a:t>
            </a:r>
            <a:r>
              <a:rPr lang="sk-SK" sz="1600" dirty="0" err="1" smtClean="0"/>
              <a:t>Church</a:t>
            </a:r>
            <a:r>
              <a:rPr lang="sk-SK" sz="1600" dirty="0" smtClean="0"/>
              <a:t>, </a:t>
            </a:r>
            <a:r>
              <a:rPr lang="sk-SK" sz="1600" dirty="0" err="1" smtClean="0"/>
              <a:t>Bell</a:t>
            </a:r>
            <a:r>
              <a:rPr lang="sk-SK" sz="1600" dirty="0" smtClean="0"/>
              <a:t> </a:t>
            </a:r>
            <a:r>
              <a:rPr lang="sk-SK" sz="1600" dirty="0" err="1" smtClean="0"/>
              <a:t>tower</a:t>
            </a:r>
            <a:r>
              <a:rPr lang="sk-SK" sz="1600" dirty="0" smtClean="0"/>
              <a:t>, </a:t>
            </a:r>
            <a:r>
              <a:rPr lang="sk-SK" sz="1600" dirty="0" err="1" smtClean="0"/>
              <a:t>remains</a:t>
            </a:r>
            <a:r>
              <a:rPr lang="sk-SK" sz="1600" dirty="0" smtClean="0"/>
              <a:t> </a:t>
            </a:r>
            <a:r>
              <a:rPr lang="sk-SK" sz="1600" dirty="0" err="1" smtClean="0"/>
              <a:t>of</a:t>
            </a:r>
            <a:r>
              <a:rPr lang="sk-SK" sz="1600" dirty="0" smtClean="0"/>
              <a:t> </a:t>
            </a:r>
            <a:r>
              <a:rPr lang="sk-SK" sz="1600" dirty="0" err="1" smtClean="0"/>
              <a:t>the</a:t>
            </a:r>
            <a:r>
              <a:rPr lang="sk-SK" sz="1600" dirty="0" smtClean="0"/>
              <a:t> </a:t>
            </a:r>
            <a:r>
              <a:rPr lang="sk-SK" sz="1600" dirty="0" err="1" smtClean="0"/>
              <a:t>original</a:t>
            </a:r>
            <a:r>
              <a:rPr lang="sk-SK" sz="1600" dirty="0" smtClean="0"/>
              <a:t> </a:t>
            </a:r>
            <a:r>
              <a:rPr lang="sk-SK" sz="1600" dirty="0" err="1" smtClean="0"/>
              <a:t>castle</a:t>
            </a:r>
            <a:endParaRPr lang="sk-SK" sz="1600" dirty="0" smtClean="0"/>
          </a:p>
        </p:txBody>
      </p:sp>
      <p:pic>
        <p:nvPicPr>
          <p:cNvPr id="20" name="Picture 3"/>
          <p:cNvPicPr>
            <a:picLocks noChangeAspect="1" noChangeArrowheads="1"/>
          </p:cNvPicPr>
          <p:nvPr/>
        </p:nvPicPr>
        <p:blipFill>
          <a:blip r:embed="rId2" cstate="print"/>
          <a:srcRect/>
          <a:stretch>
            <a:fillRect/>
          </a:stretch>
        </p:blipFill>
        <p:spPr bwMode="auto">
          <a:xfrm>
            <a:off x="6781800" y="3886200"/>
            <a:ext cx="1837990" cy="1219200"/>
          </a:xfrm>
          <a:prstGeom prst="rect">
            <a:avLst/>
          </a:prstGeom>
          <a:noFill/>
          <a:ln w="9525">
            <a:noFill/>
            <a:miter lim="800000"/>
            <a:headEnd/>
            <a:tailEnd/>
          </a:ln>
        </p:spPr>
      </p:pic>
      <p:sp>
        <p:nvSpPr>
          <p:cNvPr id="21" name="BlokTextu 20"/>
          <p:cNvSpPr txBox="1"/>
          <p:nvPr/>
        </p:nvSpPr>
        <p:spPr>
          <a:xfrm>
            <a:off x="6400800" y="3505200"/>
            <a:ext cx="2514600" cy="615553"/>
          </a:xfrm>
          <a:prstGeom prst="rect">
            <a:avLst/>
          </a:prstGeom>
          <a:noFill/>
        </p:spPr>
        <p:txBody>
          <a:bodyPr wrap="square" rtlCol="0">
            <a:spAutoFit/>
          </a:bodyPr>
          <a:lstStyle/>
          <a:p>
            <a:pPr algn="ctr"/>
            <a:r>
              <a:rPr lang="sk-SK" sz="1600" b="1" spc="150" dirty="0" smtClean="0">
                <a:ln w="11430"/>
                <a:solidFill>
                  <a:schemeClr val="bg1"/>
                </a:solidFill>
                <a:effectLst>
                  <a:outerShdw blurRad="25400" algn="tl" rotWithShape="0">
                    <a:srgbClr val="000000">
                      <a:alpha val="43000"/>
                    </a:srgbClr>
                  </a:outerShdw>
                </a:effectLst>
              </a:rPr>
              <a:t>PALACE CASERTA</a:t>
            </a:r>
          </a:p>
          <a:p>
            <a:pPr algn="ctr"/>
            <a:endParaRPr lang="sk-SK" dirty="0"/>
          </a:p>
        </p:txBody>
      </p:sp>
      <p:pic>
        <p:nvPicPr>
          <p:cNvPr id="22" name="Picture 3"/>
          <p:cNvPicPr>
            <a:picLocks noChangeAspect="1" noChangeArrowheads="1"/>
          </p:cNvPicPr>
          <p:nvPr/>
        </p:nvPicPr>
        <p:blipFill>
          <a:blip r:embed="rId3" cstate="print"/>
          <a:srcRect/>
          <a:stretch>
            <a:fillRect/>
          </a:stretch>
        </p:blipFill>
        <p:spPr bwMode="auto">
          <a:xfrm>
            <a:off x="6705600" y="5486400"/>
            <a:ext cx="1828800" cy="1221971"/>
          </a:xfrm>
          <a:prstGeom prst="rect">
            <a:avLst/>
          </a:prstGeom>
          <a:noFill/>
          <a:ln w="9525">
            <a:noFill/>
            <a:miter lim="800000"/>
            <a:headEnd/>
            <a:tailEnd/>
          </a:ln>
        </p:spPr>
      </p:pic>
      <p:sp>
        <p:nvSpPr>
          <p:cNvPr id="23" name="BlokTextu 22"/>
          <p:cNvSpPr txBox="1"/>
          <p:nvPr/>
        </p:nvSpPr>
        <p:spPr>
          <a:xfrm>
            <a:off x="6400800" y="5105400"/>
            <a:ext cx="2590800" cy="615553"/>
          </a:xfrm>
          <a:prstGeom prst="rect">
            <a:avLst/>
          </a:prstGeom>
          <a:noFill/>
        </p:spPr>
        <p:txBody>
          <a:bodyPr wrap="square" rtlCol="0">
            <a:spAutoFit/>
          </a:bodyPr>
          <a:lstStyle/>
          <a:p>
            <a:pPr algn="ctr"/>
            <a:r>
              <a:rPr lang="sk-SK" sz="1600" b="1" spc="150" dirty="0" smtClean="0">
                <a:ln w="11430">
                  <a:solidFill>
                    <a:schemeClr val="bg1"/>
                  </a:solidFill>
                </a:ln>
                <a:effectLst>
                  <a:outerShdw blurRad="25400" algn="tl" rotWithShape="0">
                    <a:srgbClr val="000000">
                      <a:alpha val="43000"/>
                    </a:srgbClr>
                  </a:outerShdw>
                </a:effectLst>
              </a:rPr>
              <a:t>CASERTAVECCHIA</a:t>
            </a:r>
          </a:p>
          <a:p>
            <a:pPr algn="ctr"/>
            <a:endParaRPr lang="sk-SK" dirty="0"/>
          </a:p>
        </p:txBody>
      </p:sp>
      <p:sp>
        <p:nvSpPr>
          <p:cNvPr id="18" name="Nadpis 1"/>
          <p:cNvSpPr txBox="1">
            <a:spLocks/>
          </p:cNvSpPr>
          <p:nvPr/>
        </p:nvSpPr>
        <p:spPr>
          <a:xfrm>
            <a:off x="3581400" y="152400"/>
            <a:ext cx="3505200" cy="838200"/>
          </a:xfrm>
          <a:prstGeom prst="rect">
            <a:avLst/>
          </a:prstGeom>
          <a:ln>
            <a:noFill/>
          </a:ln>
        </p:spPr>
        <p:txBody>
          <a:bodyPr vert="horz" lIns="0" rIns="0" bIns="0"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sz="5400" b="0" i="0" u="none" strike="noStrike" kern="1200" cap="none" spc="0" normalizeH="0" baseline="0" noProof="0" dirty="0" smtClean="0">
                <a:ln w="17780" cmpd="sng">
                  <a:noFill/>
                  <a:prstDash val="solid"/>
                  <a:miter lim="800000"/>
                </a:ln>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rPr>
              <a:t>CASERTA</a:t>
            </a:r>
            <a:endParaRPr kumimoji="0" lang="sk-SK" sz="5400" b="0" i="0" u="none" strike="noStrike" kern="1200" cap="none" spc="0" normalizeH="0" baseline="0" noProof="0" dirty="0">
              <a:ln w="17780" cmpd="sng">
                <a:noFill/>
                <a:prstDash val="solid"/>
                <a:miter lim="800000"/>
              </a:ln>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048000" y="274638"/>
            <a:ext cx="3581400" cy="11430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3000" b="0" i="0" u="none" strike="noStrike" kern="1200" cap="none" spc="0" normalizeH="0" baseline="0" noProof="0" dirty="0" smtClean="0">
                <a:ln>
                  <a:noFill/>
                </a:ln>
                <a:solidFill>
                  <a:schemeClr val="tx2"/>
                </a:solidFill>
                <a:effectLst/>
                <a:uLnTx/>
                <a:uFillTx/>
                <a:latin typeface="Tekton Pro Ext" pitchFamily="34" charset="-18"/>
                <a:ea typeface="+mj-ea"/>
                <a:cs typeface="+mj-cs"/>
              </a:rPr>
              <a:t>                              </a:t>
            </a:r>
            <a:r>
              <a:rPr kumimoji="0" lang="sk-SK" sz="4000" b="0" i="0" u="none" strike="noStrike" kern="1200" cap="none" spc="0" normalizeH="0" baseline="0" noProof="0" smtClean="0">
                <a:ln>
                  <a:noFill/>
                </a:ln>
                <a:solidFill>
                  <a:schemeClr val="tx2"/>
                </a:solidFill>
                <a:effectLst/>
                <a:uLnTx/>
                <a:uFillTx/>
                <a:latin typeface="Century Schoolbook" pitchFamily="18" charset="0"/>
                <a:ea typeface="+mj-ea"/>
                <a:cs typeface="+mj-cs"/>
              </a:rPr>
              <a:t>Naples</a:t>
            </a:r>
            <a:endParaRPr kumimoji="0" lang="sk-SK" sz="4000" b="0" i="0" u="none" strike="noStrike" kern="1200" cap="none" spc="0" normalizeH="0" baseline="0" noProof="0" dirty="0">
              <a:ln>
                <a:noFill/>
              </a:ln>
              <a:solidFill>
                <a:schemeClr val="tx2"/>
              </a:solidFill>
              <a:effectLst/>
              <a:uLnTx/>
              <a:uFillTx/>
              <a:latin typeface="Century Schoolbook" pitchFamily="18" charset="0"/>
              <a:ea typeface="+mj-ea"/>
              <a:cs typeface="+mj-cs"/>
            </a:endParaRPr>
          </a:p>
        </p:txBody>
      </p:sp>
      <p:sp>
        <p:nvSpPr>
          <p:cNvPr id="3" name="Zástupný symbol pro obsah 5"/>
          <p:cNvSpPr txBox="1">
            <a:spLocks/>
          </p:cNvSpPr>
          <p:nvPr/>
        </p:nvSpPr>
        <p:spPr>
          <a:xfrm>
            <a:off x="251520" y="1268760"/>
            <a:ext cx="8435280" cy="383664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sk-SK"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Naples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the</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capital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city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of</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Campania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region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and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economic</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center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of</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southern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Italy</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The</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city has over 962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thousand</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citizens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Total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area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of</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Naples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117km2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Naples is traditionally credited as the home of </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pizza -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Margherita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named</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after</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Queen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Margherita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The</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most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popular</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sport</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in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the</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city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football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Italian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footbal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fans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know</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Marek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Hamšík</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as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good</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lang="sk-SK" dirty="0" err="1" smtClean="0">
                <a:latin typeface="Century Schoolbook" pitchFamily="18" charset="0"/>
                <a:cs typeface="Arial" pitchFamily="34" charset="0"/>
              </a:rPr>
              <a:t>S</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lovakian</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player</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Naples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a:t>
            </a:r>
            <a:r>
              <a:rPr kumimoji="0" lang="en-US"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2,800-year-history has left it with a wealth of historical buildings and monuments, from me</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dieval</a:t>
            </a:r>
            <a:r>
              <a:rPr kumimoji="0" lang="en-US"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castles to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clasical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en-US"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ruins.</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Piazza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del</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Plebiscito</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church</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of</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San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Francesco</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di</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Paola</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and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Teatro</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a:t>
            </a:r>
            <a:r>
              <a:rPr kumimoji="0" lang="sk-SK" sz="1800" b="0" i="0" u="none" strike="noStrike" kern="1200" cap="none" spc="0" normalizeH="0" baseline="0" noProof="0" dirty="0" err="1" smtClean="0">
                <a:ln>
                  <a:noFill/>
                </a:ln>
                <a:solidFill>
                  <a:schemeClr val="tx1"/>
                </a:solidFill>
                <a:effectLst/>
                <a:uLnTx/>
                <a:uFillTx/>
                <a:latin typeface="Century Schoolbook" pitchFamily="18" charset="0"/>
                <a:cs typeface="Arial" pitchFamily="34" charset="0"/>
              </a:rPr>
              <a:t>di</a:t>
            </a:r>
            <a:r>
              <a:rPr kumimoji="0" lang="sk-SK" sz="1800" b="0" i="0" u="none" strike="noStrike" kern="1200" cap="none" spc="0" normalizeH="0" baseline="0" noProof="0" dirty="0" smtClean="0">
                <a:ln>
                  <a:noFill/>
                </a:ln>
                <a:solidFill>
                  <a:schemeClr val="tx1"/>
                </a:solidFill>
                <a:effectLst/>
                <a:uLnTx/>
                <a:uFillTx/>
                <a:latin typeface="Century Schoolbook" pitchFamily="18" charset="0"/>
                <a:cs typeface="Arial" pitchFamily="34" charset="0"/>
              </a:rPr>
              <a:t> San Carlo</a:t>
            </a:r>
          </a:p>
        </p:txBody>
      </p:sp>
      <p:pic>
        <p:nvPicPr>
          <p:cNvPr id="4" name="Zástupný symbol obsahu 9" descr="428px-CoA_Città_di_Napoli.svg.png"/>
          <p:cNvPicPr>
            <a:picLocks noChangeAspect="1"/>
          </p:cNvPicPr>
          <p:nvPr/>
        </p:nvPicPr>
        <p:blipFill>
          <a:blip r:embed="rId2" cstate="print"/>
          <a:stretch>
            <a:fillRect/>
          </a:stretch>
        </p:blipFill>
        <p:spPr>
          <a:xfrm>
            <a:off x="7805137" y="304511"/>
            <a:ext cx="936103" cy="1137321"/>
          </a:xfrm>
          <a:prstGeom prst="rect">
            <a:avLst/>
          </a:prstGeom>
        </p:spPr>
      </p:pic>
      <p:pic>
        <p:nvPicPr>
          <p:cNvPr id="5" name="Zástupný symbol obsahu 10" descr="600px-Flag_of_Naples.svg.png"/>
          <p:cNvPicPr>
            <a:picLocks noChangeAspect="1"/>
          </p:cNvPicPr>
          <p:nvPr/>
        </p:nvPicPr>
        <p:blipFill>
          <a:blip r:embed="rId3" cstate="print"/>
          <a:stretch>
            <a:fillRect/>
          </a:stretch>
        </p:blipFill>
        <p:spPr>
          <a:xfrm flipV="1">
            <a:off x="534379" y="304511"/>
            <a:ext cx="1306488" cy="870992"/>
          </a:xfrm>
          <a:prstGeom prst="rect">
            <a:avLst/>
          </a:prstGeom>
        </p:spPr>
      </p:pic>
      <p:pic>
        <p:nvPicPr>
          <p:cNvPr id="6" name="Zástupný symbol obsahu 9" descr="428px-CoA_Città_di_Napoli.svg.png"/>
          <p:cNvPicPr>
            <a:picLocks noChangeAspect="1"/>
          </p:cNvPicPr>
          <p:nvPr/>
        </p:nvPicPr>
        <p:blipFill>
          <a:blip r:embed="rId2" cstate="print"/>
          <a:stretch>
            <a:fillRect/>
          </a:stretch>
        </p:blipFill>
        <p:spPr>
          <a:xfrm>
            <a:off x="534379" y="5372610"/>
            <a:ext cx="936103" cy="1137321"/>
          </a:xfrm>
          <a:prstGeom prst="rect">
            <a:avLst/>
          </a:prstGeom>
        </p:spPr>
      </p:pic>
      <p:pic>
        <p:nvPicPr>
          <p:cNvPr id="7" name="Zástupný symbol obsahu 10" descr="600px-Flag_of_Naples.svg.png"/>
          <p:cNvPicPr>
            <a:picLocks noChangeAspect="1"/>
          </p:cNvPicPr>
          <p:nvPr/>
        </p:nvPicPr>
        <p:blipFill>
          <a:blip r:embed="rId3" cstate="print"/>
          <a:stretch>
            <a:fillRect/>
          </a:stretch>
        </p:blipFill>
        <p:spPr>
          <a:xfrm flipV="1">
            <a:off x="7308304" y="5638939"/>
            <a:ext cx="1306488" cy="870992"/>
          </a:xfrm>
          <a:prstGeom prst="rect">
            <a:avLst/>
          </a:prstGeom>
        </p:spPr>
      </p:pic>
      <p:pic>
        <p:nvPicPr>
          <p:cNvPr id="8" name="Picture 2" descr="C:\Users\Santa Claus\Desktop\800px-Flag_of_Italy.svg.png"/>
          <p:cNvPicPr>
            <a:picLocks noChangeAspect="1" noChangeArrowheads="1"/>
          </p:cNvPicPr>
          <p:nvPr/>
        </p:nvPicPr>
        <p:blipFill>
          <a:blip r:embed="rId4" cstate="print"/>
          <a:srcRect/>
          <a:stretch>
            <a:fillRect/>
          </a:stretch>
        </p:blipFill>
        <p:spPr bwMode="auto">
          <a:xfrm>
            <a:off x="3419872" y="5265311"/>
            <a:ext cx="2016224" cy="1351918"/>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2819400" y="4114800"/>
            <a:ext cx="3491055" cy="2484963"/>
          </a:xfrm>
          <a:prstGeom prst="rect">
            <a:avLst/>
          </a:prstGeom>
          <a:noFill/>
          <a:ln w="9525">
            <a:noFill/>
            <a:round/>
            <a:headEnd/>
            <a:tailEnd/>
          </a:ln>
          <a:effectLst/>
        </p:spPr>
      </p:pic>
      <p:sp>
        <p:nvSpPr>
          <p:cNvPr id="3" name="Rectangle 2"/>
          <p:cNvSpPr txBox="1">
            <a:spLocks noChangeArrowheads="1"/>
          </p:cNvSpPr>
          <p:nvPr/>
        </p:nvSpPr>
        <p:spPr>
          <a:xfrm>
            <a:off x="2362200" y="152400"/>
            <a:ext cx="4419600" cy="963612"/>
          </a:xfrm>
          <a:prstGeom prst="rect">
            <a:avLst/>
          </a:prstGeom>
          <a:ln/>
        </p:spPr>
        <p:txBody>
          <a:bodyPr tIns="99792"/>
          <a:lstStyle/>
          <a:p>
            <a:pPr marL="0" marR="0" lvl="0" indent="0" algn="ctr" defTabSz="914400" rtl="0" eaLnBrk="1" fontAlgn="auto" latinLnBrk="0" hangingPunct="1">
              <a:lnSpc>
                <a:spcPct val="82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5000" b="0" i="0" strike="noStrike" kern="1200" cap="none" spc="0" normalizeH="0" baseline="0" noProof="0" dirty="0" err="1" smtClean="0">
                <a:ln>
                  <a:noFill/>
                </a:ln>
                <a:solidFill>
                  <a:schemeClr val="tx2"/>
                </a:solidFill>
                <a:effectLst/>
                <a:uLnTx/>
                <a:uFillTx/>
                <a:latin typeface="Century Schoolbook" pitchFamily="18" charset="0"/>
                <a:ea typeface="+mj-ea"/>
                <a:cs typeface="+mj-cs"/>
              </a:rPr>
              <a:t>Pompei</a:t>
            </a:r>
            <a:endParaRPr kumimoji="0" lang="sk-SK" sz="5000" b="0" i="0" strike="noStrike" kern="1200" cap="none" spc="0" normalizeH="0" baseline="0" noProof="0" dirty="0">
              <a:ln>
                <a:noFill/>
              </a:ln>
              <a:solidFill>
                <a:schemeClr val="tx2"/>
              </a:solidFill>
              <a:effectLst/>
              <a:uLnTx/>
              <a:uFillTx/>
              <a:latin typeface="Century Schoolbook" pitchFamily="18" charset="0"/>
              <a:ea typeface="+mj-ea"/>
              <a:cs typeface="+mj-cs"/>
            </a:endParaRPr>
          </a:p>
        </p:txBody>
      </p:sp>
      <p:sp>
        <p:nvSpPr>
          <p:cNvPr id="4" name="Rectangle 3"/>
          <p:cNvSpPr txBox="1">
            <a:spLocks noChangeArrowheads="1"/>
          </p:cNvSpPr>
          <p:nvPr/>
        </p:nvSpPr>
        <p:spPr bwMode="auto">
          <a:xfrm>
            <a:off x="914400" y="914400"/>
            <a:ext cx="7620000" cy="3200400"/>
          </a:xfrm>
          <a:prstGeom prst="rect">
            <a:avLst/>
          </a:prstGeom>
          <a:noFill/>
          <a:ln/>
        </p:spPr>
        <p:txBody>
          <a:bodyPr vert="horz" lIns="0" tIns="0" rIns="0" bIns="0" anchor="ctr">
            <a:normAutofit fontScale="70000" lnSpcReduction="20000"/>
          </a:bodyPr>
          <a:lstStyle/>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Located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eastern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borders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its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province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Naples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and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its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urban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area</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contiguous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with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Scafati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in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Province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Salerno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Pompeii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underground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city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that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was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left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in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ruins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after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volcanic</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eruption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occurred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endParaRP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first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tragedy</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62 AD.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earthquake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Much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city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was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transformed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into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pile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rubble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a:t>
            </a: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endParaRPr>
          </a:p>
          <a:p>
            <a:pPr marL="0" marR="0" lvl="0" indent="0" algn="l" defTabSz="914400" rtl="0" eaLnBrk="1" fontAlgn="auto" latinLnBrk="0" hangingPunct="1">
              <a:lnSpc>
                <a:spcPct val="127000"/>
              </a:lnSpc>
              <a:spcBef>
                <a:spcPct val="20000"/>
              </a:spcBef>
              <a:spcAft>
                <a:spcPct val="0"/>
              </a:spcAft>
              <a:buClr>
                <a:schemeClr val="accent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Second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tragedy</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24 August 79 AD.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Eruption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Vesuvius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volcano</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which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was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for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centuries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considered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extinct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shortly</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after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noon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that</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day</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exploded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with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devastating</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force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Destruction</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lasted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three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days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Pompeii</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was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buried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under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six-meter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layer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of</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fine</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volcanic</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ash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rocks</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and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mud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mixed</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with</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 </a:t>
            </a:r>
            <a:r>
              <a:rPr kumimoji="0" lang="sk-SK" sz="2200" b="0" i="0" u="none" strike="noStrike" kern="1200" cap="none" spc="0" normalizeH="0" baseline="0" noProof="0" dirty="0" err="1" smtClean="0">
                <a:ln>
                  <a:noFill/>
                </a:ln>
                <a:solidFill>
                  <a:schemeClr val="tx1"/>
                </a:solidFill>
                <a:effectLst/>
                <a:uLnTx/>
                <a:uFillTx/>
                <a:latin typeface="Andalus" pitchFamily="16" charset="0"/>
                <a:ea typeface="+mn-ea"/>
                <a:cs typeface="+mn-cs"/>
              </a:rPr>
              <a:t>water</a:t>
            </a:r>
            <a:r>
              <a:rPr kumimoji="0" lang="sk-SK" sz="2200" b="0" i="0" u="none" strike="noStrike" kern="1200" cap="none" spc="0" normalizeH="0" baseline="0" noProof="0" dirty="0" smtClean="0">
                <a:ln>
                  <a:noFill/>
                </a:ln>
                <a:solidFill>
                  <a:schemeClr val="tx1"/>
                </a:solidFill>
                <a:effectLst/>
                <a:uLnTx/>
                <a:uFillTx/>
                <a:latin typeface="Andalus" pitchFamily="16" charset="0"/>
                <a:ea typeface="+mn-ea"/>
                <a:cs typeface="+mn-cs"/>
              </a:rPr>
              <a:t>.</a:t>
            </a:r>
            <a:endParaRPr kumimoji="0" lang="sk-SK" sz="2200" b="0" i="0" u="none" strike="noStrike" kern="1200" cap="none" spc="0" normalizeH="0" baseline="0" noProof="0" dirty="0">
              <a:ln>
                <a:noFill/>
              </a:ln>
              <a:solidFill>
                <a:schemeClr val="tx1"/>
              </a:solidFill>
              <a:effectLst/>
              <a:uLnTx/>
              <a:uFillTx/>
              <a:latin typeface="Andalus" pitchFamily="16" charset="0"/>
              <a:ea typeface="+mn-ea"/>
              <a:cs typeface="+mn-c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3" descr="800px-Vesuvius_from_Pompeii_(hires_version_2_scaled).png"/>
          <p:cNvPicPr>
            <a:picLocks noChangeAspect="1"/>
          </p:cNvPicPr>
          <p:nvPr/>
        </p:nvPicPr>
        <p:blipFill>
          <a:blip r:embed="rId2" cstate="print"/>
          <a:srcRect/>
          <a:stretch>
            <a:fillRect/>
          </a:stretch>
        </p:blipFill>
        <p:spPr bwMode="auto">
          <a:xfrm>
            <a:off x="2819400" y="4114800"/>
            <a:ext cx="3378200" cy="2533650"/>
          </a:xfrm>
          <a:prstGeom prst="rect">
            <a:avLst/>
          </a:prstGeom>
          <a:noFill/>
          <a:ln w="9525">
            <a:noFill/>
            <a:miter lim="800000"/>
            <a:headEnd/>
            <a:tailEnd/>
          </a:ln>
        </p:spPr>
      </p:pic>
      <p:sp>
        <p:nvSpPr>
          <p:cNvPr id="3" name="Nadpis 1"/>
          <p:cNvSpPr txBox="1">
            <a:spLocks/>
          </p:cNvSpPr>
          <p:nvPr/>
        </p:nvSpPr>
        <p:spPr>
          <a:xfrm>
            <a:off x="0" y="1219200"/>
            <a:ext cx="8915400" cy="2743200"/>
          </a:xfrm>
          <a:prstGeom prst="rect">
            <a:avLst/>
          </a:prstGeom>
        </p:spPr>
        <p:txBody>
          <a:bodyPr rtlCol="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sz="2400" i="0" strike="noStrike" kern="1200" cap="none" spc="0" normalizeH="0" baseline="0" noProof="0" dirty="0" smtClean="0">
                <a:ln>
                  <a:noFill/>
                </a:ln>
                <a:solidFill>
                  <a:srgbClr val="FFFF00"/>
                </a:solidFill>
                <a:effectLst/>
                <a:uLnTx/>
                <a:uFillTx/>
                <a:latin typeface="+mj-lt"/>
                <a:ea typeface="+mj-ea"/>
                <a:cs typeface="+mj-cs"/>
              </a:rPr>
              <a:t>M</a:t>
            </a:r>
            <a:r>
              <a:rPr kumimoji="0" lang="en-US" sz="2400" i="0" strike="noStrike" kern="1200" cap="none" spc="0" normalizeH="0" baseline="0" noProof="0" dirty="0" err="1" smtClean="0">
                <a:ln>
                  <a:noFill/>
                </a:ln>
                <a:solidFill>
                  <a:srgbClr val="FFFF00"/>
                </a:solidFill>
                <a:effectLst/>
                <a:uLnTx/>
                <a:uFillTx/>
                <a:latin typeface="+mj-lt"/>
                <a:ea typeface="+mj-ea"/>
                <a:cs typeface="+mj-cs"/>
              </a:rPr>
              <a:t>ount</a:t>
            </a:r>
            <a:r>
              <a:rPr kumimoji="0" lang="en-US" sz="2400" i="0" strike="noStrike" kern="1200" cap="none" spc="0" normalizeH="0" baseline="0" noProof="0" dirty="0" smtClean="0">
                <a:ln>
                  <a:noFill/>
                </a:ln>
                <a:solidFill>
                  <a:srgbClr val="FFFF00"/>
                </a:solidFill>
                <a:effectLst/>
                <a:uLnTx/>
                <a:uFillTx/>
                <a:latin typeface="+mj-lt"/>
                <a:ea typeface="+mj-ea"/>
                <a:cs typeface="+mj-cs"/>
              </a:rPr>
              <a:t> Vesuvius</a:t>
            </a:r>
            <a:r>
              <a:rPr kumimoji="0" lang="sk-SK" sz="2400" i="0" strike="noStrike" kern="1200" cap="none" spc="0" normalizeH="0" baseline="0" noProof="0" dirty="0" smtClean="0">
                <a:ln>
                  <a:noFill/>
                </a:ln>
                <a:solidFill>
                  <a:srgbClr val="FFFF00"/>
                </a:solidFill>
                <a:effectLst/>
                <a:uLnTx/>
                <a:uFillTx/>
                <a:latin typeface="+mj-lt"/>
                <a:ea typeface="+mj-ea"/>
                <a:cs typeface="+mj-cs"/>
              </a:rPr>
              <a:t> </a:t>
            </a:r>
            <a:r>
              <a:rPr kumimoji="0" lang="sk-SK" sz="14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
            </a:r>
            <a:br>
              <a:rPr kumimoji="0" lang="sk-SK" sz="14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br>
            <a:endParaRPr kumimoji="0" lang="sk-SK" sz="14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Mount </a:t>
            </a:r>
            <a:r>
              <a:rPr kumimoji="0" lang="en-US" sz="2000" b="1" i="0" u="none" strike="noStrike" kern="1200" cap="none" spc="0" normalizeH="0" baseline="0" noProof="0" dirty="0" smtClean="0">
                <a:ln>
                  <a:noFill/>
                </a:ln>
                <a:solidFill>
                  <a:schemeClr val="bg1"/>
                </a:solidFill>
                <a:effectLst/>
                <a:uLnTx/>
                <a:uFillTx/>
                <a:latin typeface="+mj-lt"/>
                <a:ea typeface="+mj-ea"/>
                <a:cs typeface="+mj-cs"/>
              </a:rPr>
              <a:t>Vesuvius</a:t>
            </a:r>
            <a:r>
              <a:rPr kumimoji="0" lang="sk-SK" sz="20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is a </a:t>
            </a:r>
            <a:r>
              <a:rPr kumimoji="0" lang="en-US" sz="2000" b="0" i="0" u="none" strike="noStrike" kern="1200" cap="none" spc="0" normalizeH="0" baseline="0" noProof="0" dirty="0" err="1" smtClean="0">
                <a:ln>
                  <a:noFill/>
                </a:ln>
                <a:solidFill>
                  <a:schemeClr val="bg1"/>
                </a:solidFill>
                <a:effectLst/>
                <a:uLnTx/>
                <a:uFillTx/>
                <a:latin typeface="+mj-lt"/>
                <a:ea typeface="+mj-ea"/>
                <a:cs typeface="+mj-cs"/>
              </a:rPr>
              <a:t>stratovolcano</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 in the Gulf of Naples, Italy, about 9 kilometers (5.6 </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mi</a:t>
            </a:r>
            <a:r>
              <a:rPr kumimoji="0" lang="sk-SK" sz="2000" b="0" i="0" u="none" strike="noStrike" kern="1200" cap="none" spc="0" normalizeH="0" baseline="0" noProof="0" dirty="0" smtClean="0">
                <a:ln>
                  <a:noFill/>
                </a:ln>
                <a:solidFill>
                  <a:schemeClr val="bg1"/>
                </a:solidFill>
                <a:effectLst/>
                <a:uLnTx/>
                <a:uFillTx/>
                <a:latin typeface="+mj-lt"/>
                <a:ea typeface="+mj-ea"/>
                <a:cs typeface="+mj-cs"/>
              </a:rPr>
              <a:t>les</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east of Naples and a short distance from the shore. It is the only volcano on the European mainland to have erupted </a:t>
            </a:r>
            <a:r>
              <a:rPr kumimoji="0" lang="sk-SK" sz="2000" b="0" i="0" u="none" strike="noStrike" kern="1200" cap="none" spc="0" normalizeH="0" baseline="0" noProof="0" dirty="0" smtClean="0">
                <a:ln>
                  <a:noFill/>
                </a:ln>
                <a:solidFill>
                  <a:schemeClr val="bg1"/>
                </a:solidFill>
                <a:effectLst/>
                <a:uLnTx/>
                <a:uFillTx/>
                <a:latin typeface="+mj-lt"/>
                <a:ea typeface="+mj-ea"/>
                <a:cs typeface="+mj-cs"/>
              </a:rPr>
              <a:t>i</a:t>
            </a:r>
            <a:r>
              <a:rPr kumimoji="0" lang="en-US" sz="2000" b="0" i="0" u="none" strike="noStrike" kern="1200" cap="none" spc="0" normalizeH="0" baseline="0" noProof="0" dirty="0" smtClean="0">
                <a:ln>
                  <a:noFill/>
                </a:ln>
                <a:solidFill>
                  <a:schemeClr val="bg1"/>
                </a:solidFill>
                <a:effectLst/>
                <a:uLnTx/>
                <a:uFillTx/>
                <a:latin typeface="+mj-lt"/>
                <a:ea typeface="+mj-ea"/>
                <a:cs typeface="+mj-cs"/>
              </a:rPr>
              <a:t>n the last hundred years, although it is not currently erupting. Vesuvius was a name of the volcano in frequent use by the authors of the late Roman Republic and the early Roman Empire. </a:t>
            </a:r>
            <a:endParaRPr kumimoji="0" lang="sk-SK" sz="20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Podnadpis 2"/>
          <p:cNvSpPr txBox="1">
            <a:spLocks/>
          </p:cNvSpPr>
          <p:nvPr/>
        </p:nvSpPr>
        <p:spPr>
          <a:xfrm>
            <a:off x="0" y="4038600"/>
            <a:ext cx="8915400" cy="2514600"/>
          </a:xfrm>
          <a:prstGeom prst="rect">
            <a:avLst/>
          </a:prstGeom>
        </p:spPr>
        <p:txBody>
          <a:bodyPr rtlCol="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None/>
              <a:tabLst/>
              <a:defRPr/>
            </a:pPr>
            <a:endParaRPr kumimoji="0" lang="sk-SK" sz="16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obsahu 3" descr="800px-Wyspa_Capri.JPG"/>
          <p:cNvPicPr>
            <a:picLocks noChangeAspect="1"/>
          </p:cNvPicPr>
          <p:nvPr/>
        </p:nvPicPr>
        <p:blipFill>
          <a:blip r:embed="rId2" cstate="print"/>
          <a:srcRect/>
          <a:stretch>
            <a:fillRect/>
          </a:stretch>
        </p:blipFill>
        <p:spPr>
          <a:xfrm>
            <a:off x="0" y="0"/>
            <a:ext cx="9144000" cy="6861175"/>
          </a:xfrm>
          <a:prstGeom prst="rect">
            <a:avLst/>
          </a:prstGeom>
        </p:spPr>
      </p:pic>
      <p:sp>
        <p:nvSpPr>
          <p:cNvPr id="3" name="Nadpis 1"/>
          <p:cNvSpPr txBox="1">
            <a:spLocks/>
          </p:cNvSpPr>
          <p:nvPr/>
        </p:nvSpPr>
        <p:spPr>
          <a:xfrm>
            <a:off x="0" y="0"/>
            <a:ext cx="6705600" cy="1828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Capri</a:t>
            </a:r>
            <a:r>
              <a:rPr kumimoji="0" lang="sk-SK" sz="1400" b="1" i="0" u="none" strike="noStrike" kern="1200" cap="none" spc="0" normalizeH="0" baseline="0" noProof="0" dirty="0" smtClean="0">
                <a:ln>
                  <a:noFill/>
                </a:ln>
                <a:solidFill>
                  <a:schemeClr val="bg1"/>
                </a:solidFill>
                <a:effectLst/>
                <a:uLnTx/>
                <a:uFillTx/>
                <a:latin typeface="+mj-lt"/>
                <a:ea typeface="+mj-ea"/>
                <a:cs typeface="+mj-cs"/>
              </a:rPr>
              <a:t> </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is an Italian island in the Tyrrhenian Sea off the </a:t>
            </a:r>
            <a:r>
              <a:rPr kumimoji="0" lang="en-US" sz="1400" b="0" i="0" u="none" strike="noStrike" kern="1200" cap="none" spc="0" normalizeH="0" baseline="0" noProof="0" dirty="0" err="1" smtClean="0">
                <a:ln>
                  <a:noFill/>
                </a:ln>
                <a:solidFill>
                  <a:schemeClr val="bg1"/>
                </a:solidFill>
                <a:effectLst/>
                <a:uLnTx/>
                <a:uFillTx/>
                <a:latin typeface="+mj-lt"/>
                <a:ea typeface="+mj-ea"/>
                <a:cs typeface="+mj-cs"/>
              </a:rPr>
              <a:t>Sorrentin</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 Peninsula, on the south side of the Gulf of Naples, in the Campania region of Southern Italy. It has been a resort since the time of the Roman Republic. Capri is part of the region of Campania, Province of Naples. The town of Capri is the main centre of population on the island. It has two </a:t>
            </a:r>
            <a:r>
              <a:rPr kumimoji="0" lang="en-US" sz="1400" b="0" i="0" u="none" strike="noStrike" kern="1200" cap="none" spc="0" normalizeH="0" baseline="0" noProof="0" dirty="0" err="1" smtClean="0">
                <a:ln>
                  <a:noFill/>
                </a:ln>
                <a:solidFill>
                  <a:schemeClr val="bg1"/>
                </a:solidFill>
                <a:effectLst/>
                <a:uLnTx/>
                <a:uFillTx/>
                <a:latin typeface="+mj-lt"/>
                <a:ea typeface="+mj-ea"/>
                <a:cs typeface="+mj-cs"/>
              </a:rPr>
              <a:t>harbours</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 Marina </a:t>
            </a:r>
            <a:r>
              <a:rPr kumimoji="0" lang="en-US" sz="1400" b="0" i="0" u="none" strike="noStrike" kern="1200" cap="none" spc="0" normalizeH="0" baseline="0" noProof="0" dirty="0" err="1" smtClean="0">
                <a:ln>
                  <a:noFill/>
                </a:ln>
                <a:solidFill>
                  <a:schemeClr val="bg1"/>
                </a:solidFill>
                <a:effectLst/>
                <a:uLnTx/>
                <a:uFillTx/>
                <a:latin typeface="+mj-lt"/>
                <a:ea typeface="+mj-ea"/>
                <a:cs typeface="+mj-cs"/>
              </a:rPr>
              <a:t>Piccola</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 and Marina Grande (the main port of the island). The separate </a:t>
            </a:r>
            <a:r>
              <a:rPr kumimoji="0" lang="en-US" sz="1400" b="0" i="1" u="none" strike="noStrike" kern="1200" cap="none" spc="0" normalizeH="0" baseline="0" noProof="0" dirty="0" err="1" smtClean="0">
                <a:ln>
                  <a:noFill/>
                </a:ln>
                <a:solidFill>
                  <a:schemeClr val="bg1"/>
                </a:solidFill>
                <a:effectLst/>
                <a:uLnTx/>
                <a:uFillTx/>
                <a:latin typeface="+mj-lt"/>
                <a:ea typeface="+mj-ea"/>
                <a:cs typeface="+mj-cs"/>
              </a:rPr>
              <a:t>comune</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 of </a:t>
            </a:r>
            <a:r>
              <a:rPr kumimoji="0" lang="en-US" sz="1400" b="0" i="0" u="none" strike="noStrike" kern="1200" cap="none" spc="0" normalizeH="0" baseline="0" noProof="0" dirty="0" err="1" smtClean="0">
                <a:ln>
                  <a:noFill/>
                </a:ln>
                <a:solidFill>
                  <a:schemeClr val="bg1"/>
                </a:solidFill>
                <a:effectLst/>
                <a:uLnTx/>
                <a:uFillTx/>
                <a:latin typeface="+mj-lt"/>
                <a:ea typeface="+mj-ea"/>
                <a:cs typeface="+mj-cs"/>
              </a:rPr>
              <a:t>Anacapri</a:t>
            </a:r>
            <a:r>
              <a:rPr kumimoji="0" lang="en-US" sz="1400" b="0" i="0" u="none" strike="noStrike" kern="1200" cap="none" spc="0" normalizeH="0" baseline="0" noProof="0" dirty="0" smtClean="0">
                <a:ln>
                  <a:noFill/>
                </a:ln>
                <a:solidFill>
                  <a:schemeClr val="bg1"/>
                </a:solidFill>
                <a:effectLst/>
                <a:uLnTx/>
                <a:uFillTx/>
                <a:latin typeface="+mj-lt"/>
                <a:ea typeface="+mj-ea"/>
                <a:cs typeface="+mj-cs"/>
              </a:rPr>
              <a:t> is located high on the hills to the west.</a:t>
            </a:r>
            <a:endParaRPr kumimoji="0" lang="sk-SK"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Obdĺžnik 3"/>
          <p:cNvSpPr/>
          <p:nvPr/>
        </p:nvSpPr>
        <p:spPr>
          <a:xfrm>
            <a:off x="7010400" y="381000"/>
            <a:ext cx="1681871" cy="923330"/>
          </a:xfrm>
          <a:prstGeom prst="rect">
            <a:avLst/>
          </a:prstGeom>
          <a:noFill/>
        </p:spPr>
        <p:txBody>
          <a:bodyPr wrap="none">
            <a:spAutoFit/>
          </a:bodyPr>
          <a:lstStyle/>
          <a:p>
            <a:pPr algn="ctr" fontAlgn="auto">
              <a:spcBef>
                <a:spcPts val="0"/>
              </a:spcBef>
              <a:spcAft>
                <a:spcPts val="0"/>
              </a:spcAft>
              <a:defRPr/>
            </a:pPr>
            <a:r>
              <a:rPr lang="sk-SK"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Capri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52400" y="2057400"/>
            <a:ext cx="7851648" cy="18288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k-SK" sz="4400" b="1" noProof="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Thanks</a:t>
            </a:r>
            <a:r>
              <a:rPr lang="sk-SK" sz="4400" b="1" noProof="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 </a:t>
            </a:r>
            <a:r>
              <a:rPr lang="sk-SK" sz="4400" b="1" noProof="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for</a:t>
            </a:r>
            <a:r>
              <a:rPr lang="sk-SK" sz="4400" b="1" noProof="0" dirty="0"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 </a:t>
            </a:r>
            <a:r>
              <a:rPr lang="sk-SK" sz="4400" b="1" noProof="0" dirty="0" err="1" smtClean="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rPr>
              <a:t>watching</a:t>
            </a:r>
            <a:endParaRPr kumimoji="0" lang="sk-SK" sz="4400" b="1" i="0" u="none" strike="noStrike" kern="1200" cap="none" spc="0" normalizeH="0" baseline="0" noProof="0" dirty="0">
              <a:ln w="17780" cmpd="sng">
                <a:noFill/>
                <a:prstDash val="solid"/>
                <a:miter lim="800000"/>
              </a:ln>
              <a:gradFill flip="none" rotWithShape="1">
                <a:gsLst>
                  <a:gs pos="0">
                    <a:schemeClr val="bg1"/>
                  </a:gs>
                  <a:gs pos="53000">
                    <a:schemeClr val="bg1">
                      <a:lumMod val="85000"/>
                      <a:lumOff val="15000"/>
                    </a:schemeClr>
                  </a:gs>
                  <a:gs pos="51000">
                    <a:schemeClr val="bg1">
                      <a:lumMod val="65000"/>
                      <a:lumOff val="35000"/>
                    </a:schemeClr>
                  </a:gs>
                  <a:gs pos="100000">
                    <a:schemeClr val="bg1">
                      <a:lumMod val="85000"/>
                      <a:lumOff val="15000"/>
                    </a:schemeClr>
                  </a:gs>
                </a:gsLst>
                <a:lin ang="5400000" scaled="0"/>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Počiato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rkád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TotalTime>
  <Words>509</Words>
  <Application>Microsoft Office PowerPoint</Application>
  <PresentationFormat>Prezentácia na obrazovke (4:3)</PresentationFormat>
  <Paragraphs>38</Paragraphs>
  <Slides>7</Slides>
  <Notes>0</Notes>
  <HiddenSlides>0</HiddenSlides>
  <MMClips>0</MMClips>
  <ScaleCrop>false</ScaleCrop>
  <HeadingPairs>
    <vt:vector size="4" baseType="variant">
      <vt:variant>
        <vt:lpstr>Motív</vt:lpstr>
      </vt:variant>
      <vt:variant>
        <vt:i4>1</vt:i4>
      </vt:variant>
      <vt:variant>
        <vt:lpstr>Nadpisy snímok</vt:lpstr>
      </vt:variant>
      <vt:variant>
        <vt:i4>7</vt:i4>
      </vt:variant>
    </vt:vector>
  </HeadingPairs>
  <TitlesOfParts>
    <vt:vector size="8" baseType="lpstr">
      <vt:lpstr>Tok</vt:lpstr>
      <vt:lpstr>Place of our stay</vt:lpstr>
      <vt:lpstr>Snímka 2</vt:lpstr>
      <vt:lpstr>Snímka 3</vt:lpstr>
      <vt:lpstr>Snímka 4</vt:lpstr>
      <vt:lpstr>Snímka 5</vt:lpstr>
      <vt:lpstr>Snímka 6</vt:lpstr>
      <vt:lpstr>Snímka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Jozef</dc:creator>
  <cp:lastModifiedBy>Milan HANZELI</cp:lastModifiedBy>
  <cp:revision>48</cp:revision>
  <dcterms:created xsi:type="dcterms:W3CDTF">2011-11-09T08:25:16Z</dcterms:created>
  <dcterms:modified xsi:type="dcterms:W3CDTF">2011-11-10T20:50:40Z</dcterms:modified>
</cp:coreProperties>
</file>