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10. 11. 2011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600" y="2286000"/>
            <a:ext cx="7851648" cy="1828800"/>
          </a:xfrm>
          <a:ln>
            <a:noFill/>
          </a:ln>
        </p:spPr>
        <p:txBody>
          <a:bodyPr>
            <a:normAutofit/>
          </a:bodyPr>
          <a:lstStyle/>
          <a:p>
            <a:r>
              <a:rPr lang="sk-SK" sz="7200" dirty="0" smtClean="0">
                <a:ln w="17780" cmpd="sng">
                  <a:noFill/>
                  <a:prstDash val="solid"/>
                  <a:miter lim="800000"/>
                </a:ln>
                <a:gradFill flip="none" rotWithShape="1">
                  <a:gsLst>
                    <a:gs pos="0">
                      <a:schemeClr val="bg1"/>
                    </a:gs>
                    <a:gs pos="53000">
                      <a:schemeClr val="bg1">
                        <a:lumMod val="85000"/>
                        <a:lumOff val="15000"/>
                      </a:schemeClr>
                    </a:gs>
                    <a:gs pos="51000">
                      <a:schemeClr val="bg1">
                        <a:lumMod val="65000"/>
                        <a:lumOff val="35000"/>
                      </a:schemeClr>
                    </a:gs>
                    <a:gs pos="100000">
                      <a:schemeClr val="bg1">
                        <a:lumMod val="85000"/>
                        <a:lumOff val="15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CASERTA</a:t>
            </a:r>
            <a:endParaRPr lang="sk-SK" sz="7200" dirty="0">
              <a:ln w="17780" cmpd="sng">
                <a:noFill/>
                <a:prstDash val="solid"/>
                <a:miter lim="800000"/>
              </a:ln>
              <a:gradFill flip="none" rotWithShape="1">
                <a:gsLst>
                  <a:gs pos="0">
                    <a:schemeClr val="bg1"/>
                  </a:gs>
                  <a:gs pos="53000">
                    <a:schemeClr val="bg1">
                      <a:lumMod val="85000"/>
                      <a:lumOff val="15000"/>
                    </a:schemeClr>
                  </a:gs>
                  <a:gs pos="51000">
                    <a:schemeClr val="bg1">
                      <a:lumMod val="65000"/>
                      <a:lumOff val="35000"/>
                    </a:schemeClr>
                  </a:gs>
                  <a:gs pos="100000">
                    <a:schemeClr val="bg1">
                      <a:lumMod val="85000"/>
                      <a:lumOff val="15000"/>
                    </a:schemeClr>
                  </a:gs>
                </a:gsLst>
                <a:lin ang="5400000" scaled="0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854696" cy="17526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sk-SK" sz="1800" b="1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Michal Pavlík</a:t>
            </a:r>
          </a:p>
          <a:p>
            <a:r>
              <a:rPr lang="sk-SK" sz="1800" b="1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Jozef </a:t>
            </a:r>
            <a:r>
              <a:rPr lang="sk-SK" sz="1800" b="1" i="1" spc="150" dirty="0" err="1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Škoviera</a:t>
            </a:r>
            <a:endParaRPr lang="sk-SK" sz="1800" b="1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sk-SK" sz="1800" b="1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Jozef </a:t>
            </a:r>
            <a:r>
              <a:rPr lang="sk-SK" sz="1800" b="1" i="1" spc="150" dirty="0" err="1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Doliňák</a:t>
            </a:r>
            <a:endParaRPr lang="sk-SK" sz="1800" b="1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sk-SK" sz="1800" b="1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Ján </a:t>
            </a:r>
            <a:r>
              <a:rPr lang="sk-SK" sz="1800" b="1" i="1" spc="150" dirty="0" err="1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Grexa</a:t>
            </a:r>
            <a:endParaRPr lang="sk-SK" sz="1800" b="1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685800" y="990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sk-SK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CASERTA</a:t>
            </a:r>
            <a:endParaRPr lang="sk-SK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04800" y="1676400"/>
            <a:ext cx="8534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2000" dirty="0" smtClean="0"/>
              <a:t>Nachádza sa v južnej časti Talianska </a:t>
            </a:r>
            <a:r>
              <a:rPr lang="en-US" sz="2000" dirty="0" smtClean="0"/>
              <a:t>40 km </a:t>
            </a:r>
            <a:r>
              <a:rPr lang="sk-SK" sz="2000" dirty="0" smtClean="0"/>
              <a:t>severne od Neapolu, je častou talianskej metropoly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Počet obyvateľov: približne 79,488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 Rozloha: 53km²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Hlavnou atrakciu je Palác </a:t>
            </a:r>
            <a:r>
              <a:rPr lang="sk-SK" sz="2000" dirty="0" err="1" smtClean="0"/>
              <a:t>Caserta</a:t>
            </a:r>
            <a:r>
              <a:rPr lang="sk-SK" sz="2000" dirty="0" smtClean="0"/>
              <a:t> z 18. st. vybudovaný pre kráľovský</a:t>
            </a:r>
          </a:p>
          <a:p>
            <a:r>
              <a:rPr lang="sk-SK" sz="2000" dirty="0" smtClean="0"/>
              <a:t>rod </a:t>
            </a:r>
            <a:r>
              <a:rPr lang="sk-SK" sz="2000" dirty="0" err="1" smtClean="0"/>
              <a:t>Bourbonovcov</a:t>
            </a:r>
            <a:r>
              <a:rPr lang="sk-SK" sz="2000" dirty="0" smtClean="0"/>
              <a:t> z Neapolu a Sicílie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/>
              <a:t>V historickej časti </a:t>
            </a:r>
            <a:r>
              <a:rPr lang="sk-SK" sz="2000" spc="150" dirty="0" err="1" smtClean="0">
                <a:ln w="11430"/>
                <a:solidFill>
                  <a:srgbClr val="F8F8F8"/>
                </a:solidFill>
              </a:rPr>
              <a:t>Casertavecchia</a:t>
            </a:r>
            <a:r>
              <a:rPr lang="sk-SK" sz="2000" spc="150" dirty="0" smtClean="0">
                <a:ln w="11430"/>
                <a:solidFill>
                  <a:srgbClr val="F8F8F8"/>
                </a:solidFill>
              </a:rPr>
              <a:t> sa nachádza</a:t>
            </a:r>
            <a:r>
              <a:rPr lang="sk-SK" sz="2000" dirty="0" smtClean="0"/>
              <a:t> </a:t>
            </a:r>
            <a:r>
              <a:rPr lang="sk-SK" sz="2000" dirty="0" err="1" smtClean="0"/>
              <a:t>Palazzo</a:t>
            </a:r>
            <a:r>
              <a:rPr lang="sk-SK" sz="2000" dirty="0" smtClean="0"/>
              <a:t> </a:t>
            </a:r>
            <a:r>
              <a:rPr lang="sk-SK" sz="2000" dirty="0" err="1" smtClean="0"/>
              <a:t>Vecchio</a:t>
            </a:r>
            <a:r>
              <a:rPr lang="sk-SK" sz="2000" dirty="0" smtClean="0"/>
              <a:t> („Starý palác") zo 14. st. renovovaný </a:t>
            </a:r>
            <a:r>
              <a:rPr lang="sk-SK" sz="2000" dirty="0" err="1" smtClean="0"/>
              <a:t>Luigim</a:t>
            </a:r>
            <a:r>
              <a:rPr lang="sk-SK" sz="2000" dirty="0" smtClean="0"/>
              <a:t> </a:t>
            </a:r>
            <a:r>
              <a:rPr lang="sk-SK" sz="2000" dirty="0" err="1" smtClean="0"/>
              <a:t>Vanvitellim</a:t>
            </a:r>
            <a:r>
              <a:rPr lang="sk-SK" sz="2000" dirty="0" smtClean="0"/>
              <a:t> ako provizórna rezidencia pre kráľovský súd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err="1" smtClean="0"/>
              <a:t>Aquadukt</a:t>
            </a:r>
            <a:r>
              <a:rPr lang="sk-SK" sz="2000" dirty="0" smtClean="0"/>
              <a:t> </a:t>
            </a:r>
            <a:r>
              <a:rPr lang="sk-SK" sz="2000" dirty="0" err="1" smtClean="0"/>
              <a:t>Vanvitelli</a:t>
            </a:r>
            <a:r>
              <a:rPr lang="sk-SK" sz="2000" dirty="0" smtClean="0"/>
              <a:t> -vybudovaný pre zásobovanie Palácu </a:t>
            </a:r>
            <a:r>
              <a:rPr lang="sk-SK" sz="2000" dirty="0" err="1" smtClean="0"/>
              <a:t>Caserta</a:t>
            </a:r>
            <a:r>
              <a:rPr lang="sk-SK" sz="2000" dirty="0" smtClean="0"/>
              <a:t> a  komplexu San </a:t>
            </a:r>
            <a:r>
              <a:rPr lang="sk-SK" sz="2000" dirty="0" err="1" smtClean="0"/>
              <a:t>Leucio</a:t>
            </a:r>
            <a:endParaRPr lang="sk-SK" sz="20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181600"/>
            <a:ext cx="2819400" cy="149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181600"/>
            <a:ext cx="2286000" cy="1521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685800" y="990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sk-SK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PALÁC CASERTA</a:t>
            </a:r>
            <a:endParaRPr lang="sk-SK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04800" y="1600200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k-SK" sz="2000" dirty="0" smtClean="0"/>
              <a:t>Bývalá kráľovská rezidencia v južnom Taliansku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k-SK" sz="2000" dirty="0" smtClean="0"/>
              <a:t>Bol vybudovaný pre </a:t>
            </a:r>
            <a:r>
              <a:rPr lang="sk-SK" sz="2000" dirty="0" err="1" smtClean="0"/>
              <a:t>Burbonský</a:t>
            </a:r>
            <a:r>
              <a:rPr lang="sk-SK" sz="2000" dirty="0" smtClean="0"/>
              <a:t> kráľovský rod z Neapolu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k-SK" sz="2000" dirty="0" smtClean="0"/>
              <a:t>Najväčšia budova počas 18. st.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k-SK" sz="2000" dirty="0" smtClean="0"/>
              <a:t>Slúžil ako kulisy pre filmy (</a:t>
            </a:r>
            <a:r>
              <a:rPr lang="sk-SK" sz="2000" dirty="0" err="1" smtClean="0"/>
              <a:t>Star</a:t>
            </a:r>
            <a:r>
              <a:rPr lang="sk-SK" sz="2000" dirty="0" smtClean="0"/>
              <a:t> </a:t>
            </a:r>
            <a:r>
              <a:rPr lang="sk-SK" sz="2000" dirty="0" err="1" smtClean="0"/>
              <a:t>Wars</a:t>
            </a:r>
            <a:r>
              <a:rPr lang="sk-SK" sz="2000" dirty="0" smtClean="0"/>
              <a:t>, </a:t>
            </a:r>
            <a:r>
              <a:rPr lang="sk-SK" sz="2000" dirty="0" err="1" smtClean="0"/>
              <a:t>Mission</a:t>
            </a:r>
            <a:r>
              <a:rPr lang="sk-SK" sz="2000" dirty="0" smtClean="0"/>
              <a:t> </a:t>
            </a:r>
            <a:r>
              <a:rPr lang="sk-SK" sz="2000" dirty="0" err="1" smtClean="0"/>
              <a:t>Imposible</a:t>
            </a:r>
            <a:r>
              <a:rPr lang="sk-SK" sz="2000" dirty="0" smtClean="0"/>
              <a:t> III)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505200"/>
            <a:ext cx="38481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038600"/>
            <a:ext cx="4006244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685800" y="990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sk-SK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CASERTAVECCHIA</a:t>
            </a:r>
            <a:endParaRPr lang="sk-SK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04800" y="1600200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k-SK" sz="2000" dirty="0" smtClean="0"/>
              <a:t>Stredoveká dedina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k-SK" sz="2000" dirty="0" err="1" smtClean="0"/>
              <a:t>Casertavecchia</a:t>
            </a:r>
            <a:r>
              <a:rPr lang="sk-SK" sz="2000" dirty="0" smtClean="0"/>
              <a:t> je v preklade Stará </a:t>
            </a:r>
            <a:r>
              <a:rPr lang="sk-SK" sz="2000" dirty="0" err="1" smtClean="0"/>
              <a:t>Caserta</a:t>
            </a:r>
            <a:endParaRPr lang="sk-SK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k-SK" sz="2000" dirty="0" smtClean="0"/>
              <a:t>V prítomnosti je známym turistickým miestom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sk-SK" sz="2000" dirty="0" smtClean="0"/>
              <a:t>Turistické miesta: - kostol</a:t>
            </a:r>
          </a:p>
          <a:p>
            <a:pPr lvl="5">
              <a:lnSpc>
                <a:spcPct val="150000"/>
              </a:lnSpc>
              <a:buFontTx/>
              <a:buChar char="-"/>
            </a:pPr>
            <a:r>
              <a:rPr lang="sk-SK" sz="2000" dirty="0" smtClean="0"/>
              <a:t>Zvonica</a:t>
            </a:r>
          </a:p>
          <a:p>
            <a:pPr lvl="5">
              <a:lnSpc>
                <a:spcPct val="150000"/>
              </a:lnSpc>
              <a:buFontTx/>
              <a:buChar char="-"/>
            </a:pPr>
            <a:r>
              <a:rPr lang="sk-SK" sz="2000" dirty="0" smtClean="0"/>
              <a:t> pozostatky pôvodného hradu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810000"/>
            <a:ext cx="2647950" cy="233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343400"/>
            <a:ext cx="342122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9352" y="19050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4400" b="1" dirty="0" err="1" smtClean="0">
                <a:ln w="17780" cmpd="sng">
                  <a:noFill/>
                  <a:prstDash val="solid"/>
                  <a:miter lim="800000"/>
                </a:ln>
                <a:gradFill flip="none" rotWithShape="1">
                  <a:gsLst>
                    <a:gs pos="0">
                      <a:schemeClr val="bg1"/>
                    </a:gs>
                    <a:gs pos="53000">
                      <a:schemeClr val="bg1">
                        <a:lumMod val="85000"/>
                        <a:lumOff val="15000"/>
                      </a:schemeClr>
                    </a:gs>
                    <a:gs pos="51000">
                      <a:schemeClr val="bg1">
                        <a:lumMod val="65000"/>
                        <a:lumOff val="35000"/>
                      </a:schemeClr>
                    </a:gs>
                    <a:gs pos="100000">
                      <a:schemeClr val="bg1">
                        <a:lumMod val="85000"/>
                        <a:lumOff val="15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Ď</a:t>
            </a:r>
            <a:r>
              <a:rPr kumimoji="0" lang="sk-SK" sz="4400" b="1" i="0" u="none" strike="noStrike" kern="1200" cap="none" spc="0" normalizeH="0" baseline="0" noProof="0" dirty="0" err="1" smtClean="0">
                <a:ln w="17780" cmpd="sng">
                  <a:noFill/>
                  <a:prstDash val="solid"/>
                  <a:miter lim="800000"/>
                </a:ln>
                <a:gradFill flip="none" rotWithShape="1">
                  <a:gsLst>
                    <a:gs pos="0">
                      <a:schemeClr val="bg1"/>
                    </a:gs>
                    <a:gs pos="53000">
                      <a:schemeClr val="bg1">
                        <a:lumMod val="85000"/>
                        <a:lumOff val="15000"/>
                      </a:schemeClr>
                    </a:gs>
                    <a:gs pos="51000">
                      <a:schemeClr val="bg1">
                        <a:lumMod val="65000"/>
                        <a:lumOff val="35000"/>
                      </a:schemeClr>
                    </a:gs>
                    <a:gs pos="100000">
                      <a:schemeClr val="bg1">
                        <a:lumMod val="85000"/>
                        <a:lumOff val="15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akujeme</a:t>
            </a:r>
            <a:r>
              <a:rPr kumimoji="0" lang="sk-SK" sz="4400" b="1" i="0" u="none" strike="noStrike" kern="1200" cap="none" spc="0" normalizeH="0" baseline="0" noProof="0" dirty="0" smtClean="0">
                <a:ln w="17780" cmpd="sng">
                  <a:noFill/>
                  <a:prstDash val="solid"/>
                  <a:miter lim="800000"/>
                </a:ln>
                <a:gradFill flip="none" rotWithShape="1">
                  <a:gsLst>
                    <a:gs pos="0">
                      <a:schemeClr val="bg1"/>
                    </a:gs>
                    <a:gs pos="53000">
                      <a:schemeClr val="bg1">
                        <a:lumMod val="85000"/>
                        <a:lumOff val="15000"/>
                      </a:schemeClr>
                    </a:gs>
                    <a:gs pos="51000">
                      <a:schemeClr val="bg1">
                        <a:lumMod val="65000"/>
                        <a:lumOff val="35000"/>
                      </a:schemeClr>
                    </a:gs>
                    <a:gs pos="100000">
                      <a:schemeClr val="bg1">
                        <a:lumMod val="85000"/>
                        <a:lumOff val="15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za pozornosť</a:t>
            </a:r>
            <a:endParaRPr kumimoji="0" lang="sk-SK" sz="4400" b="1" i="0" u="none" strike="noStrike" kern="1200" cap="none" spc="0" normalizeH="0" baseline="0" noProof="0" dirty="0">
              <a:ln w="17780" cmpd="sng">
                <a:noFill/>
                <a:prstDash val="solid"/>
                <a:miter lim="800000"/>
              </a:ln>
              <a:gradFill flip="none" rotWithShape="1">
                <a:gsLst>
                  <a:gs pos="0">
                    <a:schemeClr val="bg1"/>
                  </a:gs>
                  <a:gs pos="53000">
                    <a:schemeClr val="bg1">
                      <a:lumMod val="85000"/>
                      <a:lumOff val="15000"/>
                    </a:schemeClr>
                  </a:gs>
                  <a:gs pos="51000">
                    <a:schemeClr val="bg1">
                      <a:lumMod val="65000"/>
                      <a:lumOff val="35000"/>
                    </a:schemeClr>
                  </a:gs>
                  <a:gs pos="100000">
                    <a:schemeClr val="bg1">
                      <a:lumMod val="85000"/>
                      <a:lumOff val="15000"/>
                    </a:schemeClr>
                  </a:gs>
                </a:gsLst>
                <a:lin ang="5400000" scaled="0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očiato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156</Words>
  <Application>Microsoft Office PowerPoint</Application>
  <PresentationFormat>Prezentácia na obrazovke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Tok</vt:lpstr>
      <vt:lpstr>CASERTA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Jozef</dc:creator>
  <cp:lastModifiedBy>Milan HANZELI</cp:lastModifiedBy>
  <cp:revision>28</cp:revision>
  <dcterms:created xsi:type="dcterms:W3CDTF">2011-11-09T08:25:16Z</dcterms:created>
  <dcterms:modified xsi:type="dcterms:W3CDTF">2011-11-10T18:27:48Z</dcterms:modified>
</cp:coreProperties>
</file>